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 id="2147483706" r:id="rId2"/>
  </p:sldMasterIdLst>
  <p:notesMasterIdLst>
    <p:notesMasterId r:id="rId20"/>
  </p:notesMasterIdLst>
  <p:sldIdLst>
    <p:sldId id="256" r:id="rId3"/>
    <p:sldId id="259" r:id="rId4"/>
    <p:sldId id="268" r:id="rId5"/>
    <p:sldId id="270" r:id="rId6"/>
    <p:sldId id="271" r:id="rId7"/>
    <p:sldId id="273" r:id="rId8"/>
    <p:sldId id="274" r:id="rId9"/>
    <p:sldId id="264" r:id="rId10"/>
    <p:sldId id="258" r:id="rId11"/>
    <p:sldId id="257" r:id="rId12"/>
    <p:sldId id="267" r:id="rId13"/>
    <p:sldId id="262" r:id="rId14"/>
    <p:sldId id="272" r:id="rId15"/>
    <p:sldId id="269" r:id="rId16"/>
    <p:sldId id="275" r:id="rId17"/>
    <p:sldId id="263" r:id="rId18"/>
    <p:sldId id="27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5D05"/>
    <a:srgbClr val="6600FF"/>
    <a:srgbClr val="00FF99"/>
    <a:srgbClr val="67D828"/>
    <a:srgbClr val="A4DE12"/>
    <a:srgbClr val="F82828"/>
    <a:srgbClr val="FF5621"/>
    <a:srgbClr val="FA49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974" y="1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FF3DD2-8289-4DCF-A2E4-CDCD817A858F}" type="datetimeFigureOut">
              <a:rPr lang="en-GB" smtClean="0"/>
              <a:t>23/05/2021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BB514B-E4D4-45B0-BB9B-88E13C7A732F}" type="slidenum">
              <a:rPr lang="en-GB" smtClean="0"/>
              <a:t>‹#›</a:t>
            </a:fld>
            <a:endParaRPr lang="en-GB"/>
          </a:p>
        </p:txBody>
      </p:sp>
    </p:spTree>
    <p:extLst>
      <p:ext uri="{BB962C8B-B14F-4D97-AF65-F5344CB8AC3E}">
        <p14:creationId xmlns:p14="http://schemas.microsoft.com/office/powerpoint/2010/main" val="33779802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add more to this slide if you want</a:t>
            </a:r>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8</a:t>
            </a:fld>
            <a:endParaRPr lang="en-GB"/>
          </a:p>
        </p:txBody>
      </p:sp>
    </p:spTree>
    <p:extLst>
      <p:ext uri="{BB962C8B-B14F-4D97-AF65-F5344CB8AC3E}">
        <p14:creationId xmlns:p14="http://schemas.microsoft.com/office/powerpoint/2010/main" val="3894094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samples were unbalanced with their labels and how this was a problem.</a:t>
            </a:r>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9</a:t>
            </a:fld>
            <a:endParaRPr lang="en-GB"/>
          </a:p>
        </p:txBody>
      </p:sp>
    </p:spTree>
    <p:extLst>
      <p:ext uri="{BB962C8B-B14F-4D97-AF65-F5344CB8AC3E}">
        <p14:creationId xmlns:p14="http://schemas.microsoft.com/office/powerpoint/2010/main" val="412425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the parameters of the selected model were optimized. Without batch normalization, the model was only good at predicting the same genres. With batch normalization, the model was able to confidently predict each type of genre.</a:t>
            </a:r>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10</a:t>
            </a:fld>
            <a:endParaRPr lang="en-GB"/>
          </a:p>
        </p:txBody>
      </p:sp>
    </p:spTree>
    <p:extLst>
      <p:ext uri="{BB962C8B-B14F-4D97-AF65-F5344CB8AC3E}">
        <p14:creationId xmlns:p14="http://schemas.microsoft.com/office/powerpoint/2010/main" val="2084848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sizes 32 and 16 were compared, 32 was better. The state of this model was saved to file.</a:t>
            </a:r>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11</a:t>
            </a:fld>
            <a:endParaRPr lang="en-GB"/>
          </a:p>
        </p:txBody>
      </p:sp>
    </p:spTree>
    <p:extLst>
      <p:ext uri="{BB962C8B-B14F-4D97-AF65-F5344CB8AC3E}">
        <p14:creationId xmlns:p14="http://schemas.microsoft.com/office/powerpoint/2010/main" val="3352795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12</a:t>
            </a:fld>
            <a:endParaRPr lang="en-GB"/>
          </a:p>
        </p:txBody>
      </p:sp>
    </p:spTree>
    <p:extLst>
      <p:ext uri="{BB962C8B-B14F-4D97-AF65-F5344CB8AC3E}">
        <p14:creationId xmlns:p14="http://schemas.microsoft.com/office/powerpoint/2010/main" val="2240758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16</a:t>
            </a:fld>
            <a:endParaRPr lang="en-GB"/>
          </a:p>
        </p:txBody>
      </p:sp>
    </p:spTree>
    <p:extLst>
      <p:ext uri="{BB962C8B-B14F-4D97-AF65-F5344CB8AC3E}">
        <p14:creationId xmlns:p14="http://schemas.microsoft.com/office/powerpoint/2010/main" val="1614560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7C6FB-54FD-4788-A95A-AA7BCF5BF3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AB1C6BD-C6C7-4EAB-BF05-50BB41845E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97B6D27-C065-4B26-AF87-A3AFF5B23659}"/>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a:extLst>
              <a:ext uri="{FF2B5EF4-FFF2-40B4-BE49-F238E27FC236}">
                <a16:creationId xmlns:a16="http://schemas.microsoft.com/office/drawing/2014/main" id="{2934CE88-E4FE-4F0D-BDF6-35BBADCFCD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A100F0-D2FD-4A53-99F1-44A7DE6F39E3}"/>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486011649"/>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5C698-1835-4201-B658-42411693B32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FDEB4D6-8C53-4B46-94BD-0D099951AAF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5B7C37C-FF9B-4D57-9307-4154BCB33914}"/>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a:extLst>
              <a:ext uri="{FF2B5EF4-FFF2-40B4-BE49-F238E27FC236}">
                <a16:creationId xmlns:a16="http://schemas.microsoft.com/office/drawing/2014/main" id="{A13DCC7A-8765-4A10-8BFA-3F0598D0A07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D56B6A-D46B-4799-ADF3-B715DE06C823}"/>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244031016"/>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9160AB-7EE7-4D90-B50D-C39EF1012CC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C119656-B841-432E-95ED-AD96B3CE39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E7DC033-01BC-4F49-BEF5-CD544FDC05E9}"/>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a:extLst>
              <a:ext uri="{FF2B5EF4-FFF2-40B4-BE49-F238E27FC236}">
                <a16:creationId xmlns:a16="http://schemas.microsoft.com/office/drawing/2014/main" id="{4CF77606-AAA6-4445-A5D9-1C6023EE341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3D01EC6-85C8-424A-832A-A3BE7020ADAB}"/>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4095179061"/>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05434460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782787403"/>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629484664"/>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E66C038-94C6-4DB8-B400-7A001C2008F9}" type="datetimeFigureOut">
              <a:rPr lang="en-GB" smtClean="0"/>
              <a:t>23/05/2021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651862586"/>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E66C038-94C6-4DB8-B400-7A001C2008F9}" type="datetimeFigureOut">
              <a:rPr lang="en-GB" smtClean="0"/>
              <a:t>23/05/2021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528235549"/>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E66C038-94C6-4DB8-B400-7A001C2008F9}" type="datetimeFigureOut">
              <a:rPr lang="en-GB" smtClean="0"/>
              <a:t>23/05/2021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39573632"/>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E66C038-94C6-4DB8-B400-7A001C2008F9}" type="datetimeFigureOut">
              <a:rPr lang="en-GB" smtClean="0"/>
              <a:t>23/05/2021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609161547"/>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E66C038-94C6-4DB8-B400-7A001C2008F9}" type="datetimeFigureOut">
              <a:rPr lang="en-GB" smtClean="0"/>
              <a:t>23/05/2021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801903677"/>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27B25-10A8-48EB-9DB6-1BDED8FC1ED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F7DADCD-7C22-4712-8949-FCF3A30C82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2502A0C-E054-4AE0-A594-52216CB2EC18}"/>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a:extLst>
              <a:ext uri="{FF2B5EF4-FFF2-40B4-BE49-F238E27FC236}">
                <a16:creationId xmlns:a16="http://schemas.microsoft.com/office/drawing/2014/main" id="{4FC9A9E5-8B5E-4CCE-9B0F-502E196C5B4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FB464F3-A56B-4D45-B6A1-1D6CD4B3947D}"/>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603040750"/>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FE66C038-94C6-4DB8-B400-7A001C2008F9}" type="datetimeFigureOut">
              <a:rPr lang="en-GB" smtClean="0"/>
              <a:t>23/05/2021</a:t>
            </a:fld>
            <a:endParaRPr lang="en-GB"/>
          </a:p>
        </p:txBody>
      </p:sp>
      <p:sp>
        <p:nvSpPr>
          <p:cNvPr id="6" name="Footer Placeholder 5"/>
          <p:cNvSpPr>
            <a:spLocks noGrp="1"/>
          </p:cNvSpPr>
          <p:nvPr>
            <p:ph type="ftr" sz="quarter" idx="11"/>
          </p:nvPr>
        </p:nvSpPr>
        <p:spPr>
          <a:xfrm>
            <a:off x="1141412" y="5883275"/>
            <a:ext cx="5105400" cy="365125"/>
          </a:xfrm>
        </p:spPr>
        <p:txBody>
          <a:bodyPr/>
          <a:lstStyle/>
          <a:p>
            <a:endParaRPr lang="en-GB"/>
          </a:p>
        </p:txBody>
      </p:sp>
      <p:sp>
        <p:nvSpPr>
          <p:cNvPr id="7" name="Slide Number Placeholder 6"/>
          <p:cNvSpPr>
            <a:spLocks noGrp="1"/>
          </p:cNvSpPr>
          <p:nvPr>
            <p:ph type="sldNum" sz="quarter" idx="12"/>
          </p:nvPr>
        </p:nvSpPr>
        <p:spPr>
          <a:xfrm>
            <a:off x="10742612" y="5883275"/>
            <a:ext cx="322567" cy="365125"/>
          </a:xfrm>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570805997"/>
      </p:ext>
    </p:extLst>
  </p:cSld>
  <p:clrMapOvr>
    <a:masterClrMapping/>
  </p:clrMapOvr>
  <p:transition spd="slow">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E66C038-94C6-4DB8-B400-7A001C2008F9}" type="datetimeFigureOut">
              <a:rPr lang="en-GB" smtClean="0"/>
              <a:t>23/05/2021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70010270"/>
      </p:ext>
    </p:extLst>
  </p:cSld>
  <p:clrMapOvr>
    <a:masterClrMapping/>
  </p:clrMapOvr>
  <p:transition spd="slow">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717880587"/>
      </p:ext>
    </p:extLst>
  </p:cSld>
  <p:clrMapOvr>
    <a:masterClrMapping/>
  </p:clrMapOvr>
  <p:transition spd="slow">
    <p:push dir="u"/>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545348036"/>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270706383"/>
      </p:ext>
    </p:extLst>
  </p:cSld>
  <p:clrMapOvr>
    <a:masterClrMapping/>
  </p:clrMapOvr>
  <p:transition spd="slow">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257885001"/>
      </p:ext>
    </p:extLst>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552990951"/>
      </p:ext>
    </p:extLst>
  </p:cSld>
  <p:clrMapOvr>
    <a:masterClrMapping/>
  </p:clrMapOvr>
  <p:transition spd="slow">
    <p:push dir="u"/>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314130034"/>
      </p:ext>
    </p:extLst>
  </p:cSld>
  <p:clrMapOvr>
    <a:masterClrMapping/>
  </p:clrMapOvr>
  <p:transition spd="slow">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423412455"/>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7ADCF-3FEC-4A04-B1DB-5F899FBBD0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8F91A5D-F224-4574-B9E6-4A388DC41A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C8512E-9CC5-4DE0-A205-80A1A7648980}"/>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5" name="Footer Placeholder 4">
            <a:extLst>
              <a:ext uri="{FF2B5EF4-FFF2-40B4-BE49-F238E27FC236}">
                <a16:creationId xmlns:a16="http://schemas.microsoft.com/office/drawing/2014/main" id="{4DFB74EA-5AD5-45C0-840C-121915C121F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ACE8B36-EAF4-4665-A692-F64B3BEB079C}"/>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419330903"/>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6C660-F71E-4422-82EB-61B63918EDB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47E638C-025F-4D1D-A861-B3CF449FBD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C0D2E6D-4E20-485B-AB8A-9C57060A7E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87DAF04-4E4E-421A-B253-5CD56C7073E6}"/>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6" name="Footer Placeholder 5">
            <a:extLst>
              <a:ext uri="{FF2B5EF4-FFF2-40B4-BE49-F238E27FC236}">
                <a16:creationId xmlns:a16="http://schemas.microsoft.com/office/drawing/2014/main" id="{6F0CB6DB-702B-4371-974D-CC19428690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6575B8A-B3BF-4A52-A224-12CC620C0E27}"/>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652752804"/>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7A3B3-D597-49D6-A521-CC0BC0AF9F6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169FFD0-6311-4523-A658-4413D0CDEC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64D193-33F5-4369-BFC7-33586AD04A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49B015E-1571-4267-9414-DEA6A33A24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452C1B-9273-47A8-B147-C30C86FB03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295F609-7B24-4020-BE79-2AAB57F00922}"/>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8" name="Footer Placeholder 7">
            <a:extLst>
              <a:ext uri="{FF2B5EF4-FFF2-40B4-BE49-F238E27FC236}">
                <a16:creationId xmlns:a16="http://schemas.microsoft.com/office/drawing/2014/main" id="{7F826C0D-0F1E-4ADD-A5B0-DC6B5CD3A78E}"/>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589B851-0FB0-423F-A88A-5CFB98943FB8}"/>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430935180"/>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BE7D9-1540-449B-A240-A80CD5A412A4}"/>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C5400C7-3BB0-4A41-96A4-3AE71B2D523A}"/>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4" name="Footer Placeholder 3">
            <a:extLst>
              <a:ext uri="{FF2B5EF4-FFF2-40B4-BE49-F238E27FC236}">
                <a16:creationId xmlns:a16="http://schemas.microsoft.com/office/drawing/2014/main" id="{AEF6258F-0A86-4755-A4F3-40D4F65C969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32CF33F-A3EF-4CBD-8BDA-A74F90CB88C8}"/>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602426666"/>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2C14E0-B77E-40CA-8C27-D00A9DDE2574}"/>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3" name="Footer Placeholder 2">
            <a:extLst>
              <a:ext uri="{FF2B5EF4-FFF2-40B4-BE49-F238E27FC236}">
                <a16:creationId xmlns:a16="http://schemas.microsoft.com/office/drawing/2014/main" id="{B6C8FDCA-7D05-40BC-AE6A-C07DED6E1C5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37A81B2-5BF8-46BB-B1E5-FB641AB36473}"/>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073543212"/>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7E132-08F8-4A5D-B330-1C53B287ED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E9CDC1B1-8E31-42E5-8DBE-C88F75D26C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F939BA0-31D3-4E38-B0B1-2A70D4BC13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986E5C-9BC4-4D83-B7BA-8E4A0F7A1BF3}"/>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6" name="Footer Placeholder 5">
            <a:extLst>
              <a:ext uri="{FF2B5EF4-FFF2-40B4-BE49-F238E27FC236}">
                <a16:creationId xmlns:a16="http://schemas.microsoft.com/office/drawing/2014/main" id="{C8389F5C-41DF-4252-B894-FD0D09BE076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41819E0-1CDF-4C3B-B24A-BF0A0829E640}"/>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599215937"/>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4C55C-BF24-42ED-A8E9-E386463F23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E3DA254-D245-4E28-B093-37AEBB5084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DB9BFDA7-EFFD-4DDB-9075-ED9BE934A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F41E56-05BB-4F8D-8B9B-BDBFE49DCF79}"/>
              </a:ext>
            </a:extLst>
          </p:cNvPr>
          <p:cNvSpPr>
            <a:spLocks noGrp="1"/>
          </p:cNvSpPr>
          <p:nvPr>
            <p:ph type="dt" sz="half" idx="10"/>
          </p:nvPr>
        </p:nvSpPr>
        <p:spPr/>
        <p:txBody>
          <a:bodyPr/>
          <a:lstStyle/>
          <a:p>
            <a:fld id="{FE66C038-94C6-4DB8-B400-7A001C2008F9}" type="datetimeFigureOut">
              <a:rPr lang="en-GB" smtClean="0"/>
              <a:t>23/05/2021</a:t>
            </a:fld>
            <a:endParaRPr lang="en-GB"/>
          </a:p>
        </p:txBody>
      </p:sp>
      <p:sp>
        <p:nvSpPr>
          <p:cNvPr id="6" name="Footer Placeholder 5">
            <a:extLst>
              <a:ext uri="{FF2B5EF4-FFF2-40B4-BE49-F238E27FC236}">
                <a16:creationId xmlns:a16="http://schemas.microsoft.com/office/drawing/2014/main" id="{D0057DC0-B458-4BAD-A499-F95527DC832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00EAC49-049C-4699-9CAA-7FB098C65B86}"/>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354690766"/>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ADB676-E306-47CE-BBD9-186CAF1AC4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3268D1B-AC2C-4D55-8DB3-3F8EDC00D6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4E5CEF1-F157-4185-9FA1-9FB9E053DE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66C038-94C6-4DB8-B400-7A001C2008F9}" type="datetimeFigureOut">
              <a:rPr lang="en-GB" smtClean="0"/>
              <a:t>23/05/2021</a:t>
            </a:fld>
            <a:endParaRPr lang="en-GB"/>
          </a:p>
        </p:txBody>
      </p:sp>
      <p:sp>
        <p:nvSpPr>
          <p:cNvPr id="5" name="Footer Placeholder 4">
            <a:extLst>
              <a:ext uri="{FF2B5EF4-FFF2-40B4-BE49-F238E27FC236}">
                <a16:creationId xmlns:a16="http://schemas.microsoft.com/office/drawing/2014/main" id="{D0EDF1EB-27B5-42AE-AF8A-5E3567F1BA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847432B-8401-4AB3-AC4A-A737860E38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E2C90C-AB03-4D42-8D30-D708015D2AE9}" type="slidenum">
              <a:rPr lang="en-GB" smtClean="0"/>
              <a:t>‹#›</a:t>
            </a:fld>
            <a:endParaRPr lang="en-GB"/>
          </a:p>
        </p:txBody>
      </p:sp>
    </p:spTree>
    <p:extLst>
      <p:ext uri="{BB962C8B-B14F-4D97-AF65-F5344CB8AC3E}">
        <p14:creationId xmlns:p14="http://schemas.microsoft.com/office/powerpoint/2010/main" val="2127308067"/>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FE66C038-94C6-4DB8-B400-7A001C2008F9}" type="datetimeFigureOut">
              <a:rPr lang="en-GB" smtClean="0"/>
              <a:t>23/05/2021</a:t>
            </a:fld>
            <a:endParaRPr lang="en-GB"/>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GB"/>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0E2C90C-AB03-4D42-8D30-D708015D2AE9}" type="slidenum">
              <a:rPr lang="en-GB" smtClean="0"/>
              <a:t>‹#›</a:t>
            </a:fld>
            <a:endParaRPr lang="en-GB"/>
          </a:p>
        </p:txBody>
      </p:sp>
    </p:spTree>
    <p:extLst>
      <p:ext uri="{BB962C8B-B14F-4D97-AF65-F5344CB8AC3E}">
        <p14:creationId xmlns:p14="http://schemas.microsoft.com/office/powerpoint/2010/main" val="2822873743"/>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transition spd="slow">
    <p:push dir="u"/>
  </p:transition>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4298C21-F8BC-47E0-8392-5F9E8B694BBF}"/>
              </a:ext>
            </a:extLst>
          </p:cNvPr>
          <p:cNvSpPr/>
          <p:nvPr/>
        </p:nvSpPr>
        <p:spPr>
          <a:xfrm>
            <a:off x="431971" y="398526"/>
            <a:ext cx="11328058" cy="6082173"/>
          </a:xfrm>
          <a:prstGeom prst="rect">
            <a:avLst/>
          </a:prstGeom>
          <a:solidFill>
            <a:srgbClr val="F82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Subtitle 2">
            <a:extLst>
              <a:ext uri="{FF2B5EF4-FFF2-40B4-BE49-F238E27FC236}">
                <a16:creationId xmlns:a16="http://schemas.microsoft.com/office/drawing/2014/main" id="{3A71E0F4-84C1-4774-95A5-A3A923C3B786}"/>
              </a:ext>
            </a:extLst>
          </p:cNvPr>
          <p:cNvSpPr txBox="1">
            <a:spLocks/>
          </p:cNvSpPr>
          <p:nvPr/>
        </p:nvSpPr>
        <p:spPr>
          <a:xfrm>
            <a:off x="633805" y="663974"/>
            <a:ext cx="10759758" cy="2326127"/>
          </a:xfrm>
          <a:prstGeom prst="rect">
            <a:avLst/>
          </a:prstGeom>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7200" b="1" dirty="0">
                <a:effectLst/>
                <a:latin typeface="+mj-lt"/>
                <a:ea typeface="+mj-ea"/>
                <a:cs typeface="+mj-cs"/>
              </a:rPr>
              <a:t>IMDb Movie Multi-Label Genre Classifier</a:t>
            </a:r>
            <a:endParaRPr lang="en-GB" sz="7200" b="1" dirty="0">
              <a:effectLst/>
              <a:latin typeface="+mj-lt"/>
              <a:ea typeface="+mj-ea"/>
              <a:cs typeface="+mj-cs"/>
            </a:endParaRPr>
          </a:p>
        </p:txBody>
      </p:sp>
      <p:sp>
        <p:nvSpPr>
          <p:cNvPr id="10" name="Subtitle 2">
            <a:extLst>
              <a:ext uri="{FF2B5EF4-FFF2-40B4-BE49-F238E27FC236}">
                <a16:creationId xmlns:a16="http://schemas.microsoft.com/office/drawing/2014/main" id="{89F32C58-E0CC-463A-A27B-8BEC5C84D629}"/>
              </a:ext>
            </a:extLst>
          </p:cNvPr>
          <p:cNvSpPr txBox="1">
            <a:spLocks/>
          </p:cNvSpPr>
          <p:nvPr/>
        </p:nvSpPr>
        <p:spPr>
          <a:xfrm>
            <a:off x="671905" y="641867"/>
            <a:ext cx="10759758" cy="23261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7200" b="1" dirty="0">
                <a:solidFill>
                  <a:schemeClr val="bg1"/>
                </a:solidFill>
                <a:effectLst/>
                <a:latin typeface="+mj-lt"/>
                <a:ea typeface="+mj-ea"/>
                <a:cs typeface="+mj-cs"/>
              </a:rPr>
              <a:t>IMDb Movie Multi-Label Genre Classifier</a:t>
            </a:r>
            <a:endParaRPr lang="en-GB" sz="7200" b="1" dirty="0">
              <a:solidFill>
                <a:schemeClr val="bg1"/>
              </a:solidFill>
              <a:effectLst/>
              <a:latin typeface="+mj-lt"/>
              <a:ea typeface="+mj-ea"/>
              <a:cs typeface="+mj-cs"/>
            </a:endParaRPr>
          </a:p>
        </p:txBody>
      </p:sp>
      <p:sp>
        <p:nvSpPr>
          <p:cNvPr id="11" name="Subtitle 2">
            <a:extLst>
              <a:ext uri="{FF2B5EF4-FFF2-40B4-BE49-F238E27FC236}">
                <a16:creationId xmlns:a16="http://schemas.microsoft.com/office/drawing/2014/main" id="{8F6B27B0-4594-41F5-AAB0-FF48C07FFCA1}"/>
              </a:ext>
            </a:extLst>
          </p:cNvPr>
          <p:cNvSpPr txBox="1">
            <a:spLocks/>
          </p:cNvSpPr>
          <p:nvPr/>
        </p:nvSpPr>
        <p:spPr>
          <a:xfrm>
            <a:off x="562691" y="3649470"/>
            <a:ext cx="8599063" cy="28429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800" b="1" u="sng" dirty="0">
                <a:latin typeface="+mj-lt"/>
                <a:ea typeface="+mj-ea"/>
                <a:cs typeface="+mj-cs"/>
              </a:rPr>
              <a:t>Group 10</a:t>
            </a:r>
          </a:p>
          <a:p>
            <a:pPr marL="0" indent="0" algn="l">
              <a:buNone/>
            </a:pPr>
            <a:r>
              <a:rPr lang="en-US" sz="2400" dirty="0">
                <a:solidFill>
                  <a:schemeClr val="bg1"/>
                </a:solidFill>
                <a:latin typeface="+mj-lt"/>
                <a:ea typeface="+mj-ea"/>
                <a:cs typeface="+mj-cs"/>
              </a:rPr>
              <a:t>Tom Wilson</a:t>
            </a:r>
          </a:p>
          <a:p>
            <a:pPr marL="0" indent="0" algn="l">
              <a:buNone/>
            </a:pPr>
            <a:r>
              <a:rPr lang="en-US" sz="2400" dirty="0" err="1">
                <a:solidFill>
                  <a:schemeClr val="bg1"/>
                </a:solidFill>
                <a:latin typeface="+mj-lt"/>
                <a:ea typeface="+mj-ea"/>
                <a:cs typeface="+mj-cs"/>
              </a:rPr>
              <a:t>Kuan</a:t>
            </a:r>
            <a:r>
              <a:rPr lang="en-US" sz="2400" dirty="0">
                <a:solidFill>
                  <a:schemeClr val="bg1"/>
                </a:solidFill>
                <a:latin typeface="+mj-lt"/>
                <a:ea typeface="+mj-ea"/>
                <a:cs typeface="+mj-cs"/>
              </a:rPr>
              <a:t> Hao Chen (Roger)</a:t>
            </a:r>
          </a:p>
          <a:p>
            <a:pPr marL="0" indent="0" algn="l">
              <a:buNone/>
            </a:pPr>
            <a:r>
              <a:rPr lang="en-US" sz="2400" dirty="0">
                <a:solidFill>
                  <a:schemeClr val="bg1"/>
                </a:solidFill>
                <a:latin typeface="+mj-lt"/>
                <a:ea typeface="+mj-ea"/>
                <a:cs typeface="+mj-cs"/>
              </a:rPr>
              <a:t>Lavinia-Iulia </a:t>
            </a:r>
            <a:r>
              <a:rPr lang="en-US" sz="2400" dirty="0" err="1">
                <a:solidFill>
                  <a:schemeClr val="bg1"/>
                </a:solidFill>
                <a:latin typeface="+mj-lt"/>
                <a:ea typeface="+mj-ea"/>
                <a:cs typeface="+mj-cs"/>
              </a:rPr>
              <a:t>Fratila</a:t>
            </a:r>
            <a:endParaRPr lang="en-US" sz="2400" dirty="0">
              <a:solidFill>
                <a:schemeClr val="bg1"/>
              </a:solidFill>
              <a:latin typeface="+mj-lt"/>
              <a:ea typeface="+mj-ea"/>
              <a:cs typeface="+mj-cs"/>
            </a:endParaRPr>
          </a:p>
          <a:p>
            <a:pPr marL="0" indent="0" algn="l">
              <a:buNone/>
            </a:pPr>
            <a:r>
              <a:rPr lang="en-US" sz="2400" dirty="0">
                <a:solidFill>
                  <a:schemeClr val="bg1"/>
                </a:solidFill>
                <a:latin typeface="+mj-lt"/>
                <a:ea typeface="+mj-ea"/>
                <a:cs typeface="+mj-cs"/>
              </a:rPr>
              <a:t>Alexandros Constantinou (Alex)</a:t>
            </a:r>
            <a:endParaRPr lang="en-GB" sz="2400" dirty="0">
              <a:solidFill>
                <a:schemeClr val="bg1"/>
              </a:solidFill>
              <a:latin typeface="+mj-lt"/>
              <a:ea typeface="+mj-ea"/>
              <a:cs typeface="+mj-cs"/>
            </a:endParaRPr>
          </a:p>
        </p:txBody>
      </p:sp>
      <p:sp>
        <p:nvSpPr>
          <p:cNvPr id="16" name="Subtitle 2">
            <a:extLst>
              <a:ext uri="{FF2B5EF4-FFF2-40B4-BE49-F238E27FC236}">
                <a16:creationId xmlns:a16="http://schemas.microsoft.com/office/drawing/2014/main" id="{1D6D42BA-3758-4EF7-BD30-B524BC431C82}"/>
              </a:ext>
            </a:extLst>
          </p:cNvPr>
          <p:cNvSpPr txBox="1">
            <a:spLocks/>
          </p:cNvSpPr>
          <p:nvPr/>
        </p:nvSpPr>
        <p:spPr>
          <a:xfrm>
            <a:off x="562692" y="2837812"/>
            <a:ext cx="11197337" cy="373410"/>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b="1" dirty="0">
                <a:solidFill>
                  <a:schemeClr val="bg1"/>
                </a:solidFill>
                <a:latin typeface="+mj-lt"/>
                <a:ea typeface="+mj-ea"/>
                <a:cs typeface="+mj-cs"/>
              </a:rPr>
              <a:t>COM3029 – Natural Language Processing</a:t>
            </a:r>
            <a:endParaRPr lang="en-GB" b="1" dirty="0">
              <a:solidFill>
                <a:schemeClr val="bg1"/>
              </a:solidFill>
              <a:latin typeface="+mj-lt"/>
              <a:ea typeface="+mj-ea"/>
              <a:cs typeface="+mj-cs"/>
            </a:endParaRPr>
          </a:p>
        </p:txBody>
      </p:sp>
      <p:grpSp>
        <p:nvGrpSpPr>
          <p:cNvPr id="2" name="Group 1">
            <a:extLst>
              <a:ext uri="{FF2B5EF4-FFF2-40B4-BE49-F238E27FC236}">
                <a16:creationId xmlns:a16="http://schemas.microsoft.com/office/drawing/2014/main" id="{0A6FB950-916B-48E4-AFAF-CD395D078893}"/>
              </a:ext>
            </a:extLst>
          </p:cNvPr>
          <p:cNvGrpSpPr/>
          <p:nvPr/>
        </p:nvGrpSpPr>
        <p:grpSpPr>
          <a:xfrm>
            <a:off x="8078141" y="3032173"/>
            <a:ext cx="3081599" cy="3099327"/>
            <a:chOff x="8078141" y="3032173"/>
            <a:chExt cx="3081599" cy="3099327"/>
          </a:xfrm>
        </p:grpSpPr>
        <p:pic>
          <p:nvPicPr>
            <p:cNvPr id="1028" name="Picture 4" descr="Movies clipart transparent background, Movies transparent background  Transparent FREE for download on WebStockReview 2021">
              <a:extLst>
                <a:ext uri="{FF2B5EF4-FFF2-40B4-BE49-F238E27FC236}">
                  <a16:creationId xmlns:a16="http://schemas.microsoft.com/office/drawing/2014/main" id="{53DD4243-DD87-48C3-B8DF-37596DE76F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8141" y="3094320"/>
              <a:ext cx="3037180" cy="303718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Movies clipart transparent background, Movies transparent background  Transparent FREE for download on WebStockReview 2021">
              <a:extLst>
                <a:ext uri="{FF2B5EF4-FFF2-40B4-BE49-F238E27FC236}">
                  <a16:creationId xmlns:a16="http://schemas.microsoft.com/office/drawing/2014/main" id="{B6AA6480-5871-4958-95D3-62C6F6B202DD}"/>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122560" y="3032173"/>
              <a:ext cx="3037180" cy="303718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98631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400" fill="hold"/>
                                        <p:tgtEl>
                                          <p:spTgt spid="2"/>
                                        </p:tgtEl>
                                        <p:attrNameLst>
                                          <p:attrName>ppt_w</p:attrName>
                                        </p:attrNameLst>
                                      </p:cBhvr>
                                      <p:tavLst>
                                        <p:tav tm="0">
                                          <p:val>
                                            <p:fltVal val="0"/>
                                          </p:val>
                                        </p:tav>
                                        <p:tav tm="100000">
                                          <p:val>
                                            <p:strVal val="#ppt_w"/>
                                          </p:val>
                                        </p:tav>
                                      </p:tavLst>
                                    </p:anim>
                                    <p:anim calcmode="lin" valueType="num">
                                      <p:cBhvr>
                                        <p:cTn id="8" dur="400" fill="hold"/>
                                        <p:tgtEl>
                                          <p:spTgt spid="2"/>
                                        </p:tgtEl>
                                        <p:attrNameLst>
                                          <p:attrName>ppt_h</p:attrName>
                                        </p:attrNameLst>
                                      </p:cBhvr>
                                      <p:tavLst>
                                        <p:tav tm="0">
                                          <p:val>
                                            <p:fltVal val="0"/>
                                          </p:val>
                                        </p:tav>
                                        <p:tav tm="100000">
                                          <p:val>
                                            <p:strVal val="#ppt_h"/>
                                          </p:val>
                                        </p:tav>
                                      </p:tavLst>
                                    </p:anim>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D8CE421E-76F2-4BA6-B2EB-7FD807951ACD}"/>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LSTM </a:t>
            </a:r>
            <a:r>
              <a:rPr lang="en-GB" sz="3600" b="1" dirty="0">
                <a:latin typeface="Century Gothic" panose="020B0502020202020204"/>
              </a:rPr>
              <a:t>Optimisation</a:t>
            </a:r>
            <a:endParaRPr kumimoji="0" lang="en-GB" sz="6000" b="1" i="0" u="none" strike="noStrike" kern="1200" cap="none" spc="0" normalizeH="0" baseline="0" dirty="0">
              <a:ln>
                <a:noFill/>
              </a:ln>
              <a:effectLst/>
              <a:uLnTx/>
              <a:uFillTx/>
              <a:latin typeface="+mj-lt"/>
              <a:ea typeface="+mj-ea"/>
              <a:cs typeface="+mj-cs"/>
            </a:endParaRPr>
          </a:p>
          <a:p>
            <a:pPr marL="0" indent="0" algn="l">
              <a:buNone/>
            </a:pPr>
            <a:r>
              <a:rPr lang="en-US" sz="1800" dirty="0">
                <a:latin typeface="Century Gothic" panose="020B0502020202020204"/>
              </a:rPr>
              <a:t>The selected architecture was a bidirectional LSTM with:</a:t>
            </a:r>
          </a:p>
          <a:p>
            <a:r>
              <a:rPr lang="en-US" sz="1800" dirty="0">
                <a:latin typeface="Century Gothic" panose="020B0502020202020204"/>
              </a:rPr>
              <a:t>120 hidden layers</a:t>
            </a:r>
          </a:p>
          <a:p>
            <a:r>
              <a:rPr lang="en-US" sz="1800" dirty="0">
                <a:latin typeface="Century Gothic" panose="020B0502020202020204"/>
              </a:rPr>
              <a:t>70% dropout</a:t>
            </a:r>
          </a:p>
          <a:p>
            <a:r>
              <a:rPr lang="en-US" sz="1800" dirty="0">
                <a:latin typeface="Century Gothic" panose="020B0502020202020204"/>
              </a:rPr>
              <a:t>Sigmoid activation</a:t>
            </a:r>
          </a:p>
          <a:p>
            <a:pPr marL="0" indent="0" algn="l">
              <a:buNone/>
            </a:pPr>
            <a:r>
              <a:rPr lang="en-US" sz="1800" dirty="0">
                <a:latin typeface="Century Gothic" panose="020B0502020202020204"/>
              </a:rPr>
              <a:t>Adding a batch normalization layer made a large improvement.</a:t>
            </a:r>
          </a:p>
        </p:txBody>
      </p:sp>
      <p:pic>
        <p:nvPicPr>
          <p:cNvPr id="1026" name="Picture 2">
            <a:extLst>
              <a:ext uri="{FF2B5EF4-FFF2-40B4-BE49-F238E27FC236}">
                <a16:creationId xmlns:a16="http://schemas.microsoft.com/office/drawing/2014/main" id="{F3280B93-0648-49FF-87B1-5550E9CC4B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2872" y="2982897"/>
            <a:ext cx="5330062" cy="312957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595376B-B776-48EE-85CC-E6B03F279E89}"/>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7" name="Subtitle 2">
            <a:extLst>
              <a:ext uri="{FF2B5EF4-FFF2-40B4-BE49-F238E27FC236}">
                <a16:creationId xmlns:a16="http://schemas.microsoft.com/office/drawing/2014/main" id="{A3CC66FC-4AC8-415B-B159-931A9304C71B}"/>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sp>
        <p:nvSpPr>
          <p:cNvPr id="9" name="Arrow: Right 8">
            <a:extLst>
              <a:ext uri="{FF2B5EF4-FFF2-40B4-BE49-F238E27FC236}">
                <a16:creationId xmlns:a16="http://schemas.microsoft.com/office/drawing/2014/main" id="{E88E2519-E977-4A8A-A48F-471E00F1798B}"/>
              </a:ext>
            </a:extLst>
          </p:cNvPr>
          <p:cNvSpPr/>
          <p:nvPr/>
        </p:nvSpPr>
        <p:spPr>
          <a:xfrm>
            <a:off x="4853126" y="4822795"/>
            <a:ext cx="1242874" cy="701336"/>
          </a:xfrm>
          <a:custGeom>
            <a:avLst/>
            <a:gdLst>
              <a:gd name="connsiteX0" fmla="*/ 0 w 1242874"/>
              <a:gd name="connsiteY0" fmla="*/ 175334 h 701336"/>
              <a:gd name="connsiteX1" fmla="*/ 437181 w 1242874"/>
              <a:gd name="connsiteY1" fmla="*/ 175334 h 701336"/>
              <a:gd name="connsiteX2" fmla="*/ 892206 w 1242874"/>
              <a:gd name="connsiteY2" fmla="*/ 175334 h 701336"/>
              <a:gd name="connsiteX3" fmla="*/ 892206 w 1242874"/>
              <a:gd name="connsiteY3" fmla="*/ 0 h 701336"/>
              <a:gd name="connsiteX4" fmla="*/ 1242874 w 1242874"/>
              <a:gd name="connsiteY4" fmla="*/ 350668 h 701336"/>
              <a:gd name="connsiteX5" fmla="*/ 892206 w 1242874"/>
              <a:gd name="connsiteY5" fmla="*/ 701336 h 701336"/>
              <a:gd name="connsiteX6" fmla="*/ 892206 w 1242874"/>
              <a:gd name="connsiteY6" fmla="*/ 526002 h 701336"/>
              <a:gd name="connsiteX7" fmla="*/ 446103 w 1242874"/>
              <a:gd name="connsiteY7" fmla="*/ 526002 h 701336"/>
              <a:gd name="connsiteX8" fmla="*/ 0 w 1242874"/>
              <a:gd name="connsiteY8" fmla="*/ 526002 h 701336"/>
              <a:gd name="connsiteX9" fmla="*/ 0 w 1242874"/>
              <a:gd name="connsiteY9" fmla="*/ 175334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2874" h="701336" fill="none" extrusionOk="0">
                <a:moveTo>
                  <a:pt x="0" y="175334"/>
                </a:moveTo>
                <a:cubicBezTo>
                  <a:pt x="108388" y="174797"/>
                  <a:pt x="326402" y="159776"/>
                  <a:pt x="437181" y="175334"/>
                </a:cubicBezTo>
                <a:cubicBezTo>
                  <a:pt x="547960" y="190892"/>
                  <a:pt x="692732" y="180247"/>
                  <a:pt x="892206" y="175334"/>
                </a:cubicBezTo>
                <a:cubicBezTo>
                  <a:pt x="886877" y="91709"/>
                  <a:pt x="887346" y="75530"/>
                  <a:pt x="892206" y="0"/>
                </a:cubicBezTo>
                <a:cubicBezTo>
                  <a:pt x="1049881" y="128935"/>
                  <a:pt x="1119760" y="225243"/>
                  <a:pt x="1242874" y="350668"/>
                </a:cubicBezTo>
                <a:cubicBezTo>
                  <a:pt x="1114992" y="507026"/>
                  <a:pt x="969840" y="598835"/>
                  <a:pt x="892206" y="701336"/>
                </a:cubicBezTo>
                <a:cubicBezTo>
                  <a:pt x="895709" y="665593"/>
                  <a:pt x="891507" y="585822"/>
                  <a:pt x="892206" y="526002"/>
                </a:cubicBezTo>
                <a:cubicBezTo>
                  <a:pt x="757122" y="522550"/>
                  <a:pt x="610219" y="509854"/>
                  <a:pt x="446103" y="526002"/>
                </a:cubicBezTo>
                <a:cubicBezTo>
                  <a:pt x="281987" y="542150"/>
                  <a:pt x="158906" y="516549"/>
                  <a:pt x="0" y="526002"/>
                </a:cubicBezTo>
                <a:cubicBezTo>
                  <a:pt x="2661" y="375502"/>
                  <a:pt x="-15270" y="269078"/>
                  <a:pt x="0" y="175334"/>
                </a:cubicBezTo>
                <a:close/>
              </a:path>
              <a:path w="1242874" h="701336" stroke="0" extrusionOk="0">
                <a:moveTo>
                  <a:pt x="0" y="175334"/>
                </a:moveTo>
                <a:cubicBezTo>
                  <a:pt x="121077" y="190444"/>
                  <a:pt x="238181" y="186481"/>
                  <a:pt x="463947" y="175334"/>
                </a:cubicBezTo>
                <a:cubicBezTo>
                  <a:pt x="689713" y="164187"/>
                  <a:pt x="688324" y="160975"/>
                  <a:pt x="892206" y="175334"/>
                </a:cubicBezTo>
                <a:cubicBezTo>
                  <a:pt x="895075" y="107772"/>
                  <a:pt x="900114" y="60167"/>
                  <a:pt x="892206" y="0"/>
                </a:cubicBezTo>
                <a:cubicBezTo>
                  <a:pt x="1002954" y="134977"/>
                  <a:pt x="1111023" y="222087"/>
                  <a:pt x="1242874" y="350668"/>
                </a:cubicBezTo>
                <a:cubicBezTo>
                  <a:pt x="1148434" y="443099"/>
                  <a:pt x="1026447" y="598506"/>
                  <a:pt x="892206" y="701336"/>
                </a:cubicBezTo>
                <a:cubicBezTo>
                  <a:pt x="897144" y="651824"/>
                  <a:pt x="886641" y="584743"/>
                  <a:pt x="892206" y="526002"/>
                </a:cubicBezTo>
                <a:cubicBezTo>
                  <a:pt x="742591" y="513603"/>
                  <a:pt x="553299" y="546230"/>
                  <a:pt x="446103" y="526002"/>
                </a:cubicBezTo>
                <a:cubicBezTo>
                  <a:pt x="338907" y="505774"/>
                  <a:pt x="191798" y="507422"/>
                  <a:pt x="0" y="526002"/>
                </a:cubicBezTo>
                <a:cubicBezTo>
                  <a:pt x="4823" y="442380"/>
                  <a:pt x="-6152" y="337935"/>
                  <a:pt x="0" y="175334"/>
                </a:cubicBezTo>
                <a:close/>
              </a:path>
            </a:pathLst>
          </a:custGeom>
          <a:solidFill>
            <a:srgbClr val="EB5D05"/>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2" name="Table 2">
            <a:extLst>
              <a:ext uri="{FF2B5EF4-FFF2-40B4-BE49-F238E27FC236}">
                <a16:creationId xmlns:a16="http://schemas.microsoft.com/office/drawing/2014/main" id="{19934B4F-A0A0-40B1-98F5-3A8F26F7080D}"/>
              </a:ext>
            </a:extLst>
          </p:cNvPr>
          <p:cNvGraphicFramePr>
            <a:graphicFrameLocks noGrp="1"/>
          </p:cNvGraphicFramePr>
          <p:nvPr>
            <p:extLst>
              <p:ext uri="{D42A27DB-BD31-4B8C-83A1-F6EECF244321}">
                <p14:modId xmlns:p14="http://schemas.microsoft.com/office/powerpoint/2010/main" val="2582674894"/>
              </p:ext>
            </p:extLst>
          </p:nvPr>
        </p:nvGraphicFramePr>
        <p:xfrm>
          <a:off x="7537648" y="513382"/>
          <a:ext cx="4216386" cy="1381760"/>
        </p:xfrm>
        <a:graphic>
          <a:graphicData uri="http://schemas.openxmlformats.org/drawingml/2006/table">
            <a:tbl>
              <a:tblPr firstRow="1" bandRow="1">
                <a:tableStyleId>{72833802-FEF1-4C79-8D5D-14CF1EAF98D9}</a:tableStyleId>
              </a:tblPr>
              <a:tblGrid>
                <a:gridCol w="894080">
                  <a:extLst>
                    <a:ext uri="{9D8B030D-6E8A-4147-A177-3AD203B41FA5}">
                      <a16:colId xmlns:a16="http://schemas.microsoft.com/office/drawing/2014/main" val="2514035026"/>
                    </a:ext>
                  </a:extLst>
                </a:gridCol>
                <a:gridCol w="741680">
                  <a:extLst>
                    <a:ext uri="{9D8B030D-6E8A-4147-A177-3AD203B41FA5}">
                      <a16:colId xmlns:a16="http://schemas.microsoft.com/office/drawing/2014/main" val="1451462940"/>
                    </a:ext>
                  </a:extLst>
                </a:gridCol>
                <a:gridCol w="767519">
                  <a:extLst>
                    <a:ext uri="{9D8B030D-6E8A-4147-A177-3AD203B41FA5}">
                      <a16:colId xmlns:a16="http://schemas.microsoft.com/office/drawing/2014/main" val="3924006114"/>
                    </a:ext>
                  </a:extLst>
                </a:gridCol>
                <a:gridCol w="756664">
                  <a:extLst>
                    <a:ext uri="{9D8B030D-6E8A-4147-A177-3AD203B41FA5}">
                      <a16:colId xmlns:a16="http://schemas.microsoft.com/office/drawing/2014/main" val="3027680068"/>
                    </a:ext>
                  </a:extLst>
                </a:gridCol>
                <a:gridCol w="1056443">
                  <a:extLst>
                    <a:ext uri="{9D8B030D-6E8A-4147-A177-3AD203B41FA5}">
                      <a16:colId xmlns:a16="http://schemas.microsoft.com/office/drawing/2014/main" val="1057101720"/>
                    </a:ext>
                  </a:extLst>
                </a:gridCol>
              </a:tblGrid>
              <a:tr h="370840">
                <a:tc>
                  <a:txBody>
                    <a:bodyPr/>
                    <a:lstStyle/>
                    <a:p>
                      <a:r>
                        <a:rPr lang="en-US" dirty="0"/>
                        <a:t>Max Epochs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Batch Size</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Batch Norm</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F1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Test Accuracy</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extLst>
                  <a:ext uri="{0D108BD9-81ED-4DB2-BD59-A6C34878D82A}">
                    <a16:rowId xmlns:a16="http://schemas.microsoft.com/office/drawing/2014/main" val="2849743545"/>
                  </a:ext>
                </a:extLst>
              </a:tr>
              <a:tr h="370840">
                <a:tc>
                  <a:txBody>
                    <a:bodyPr/>
                    <a:lstStyle/>
                    <a:p>
                      <a:r>
                        <a:rPr lang="en-US" dirty="0"/>
                        <a:t>50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32</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No</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0.597</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27.2%</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87176927"/>
                  </a:ext>
                </a:extLst>
              </a:tr>
              <a:tr h="370840">
                <a:tc>
                  <a:txBody>
                    <a:bodyPr/>
                    <a:lstStyle/>
                    <a:p>
                      <a:r>
                        <a:rPr lang="en-US" dirty="0"/>
                        <a:t>50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32</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Yes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0.818</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57.0%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58223737"/>
                  </a:ext>
                </a:extLst>
              </a:tr>
            </a:tbl>
          </a:graphicData>
        </a:graphic>
      </p:graphicFrame>
      <p:pic>
        <p:nvPicPr>
          <p:cNvPr id="10" name="Picture 9">
            <a:extLst>
              <a:ext uri="{FF2B5EF4-FFF2-40B4-BE49-F238E27FC236}">
                <a16:creationId xmlns:a16="http://schemas.microsoft.com/office/drawing/2014/main" id="{DD7C84EA-84FD-4390-848A-4609245D6AB4}"/>
              </a:ext>
            </a:extLst>
          </p:cNvPr>
          <p:cNvPicPr>
            <a:picLocks noChangeAspect="1"/>
          </p:cNvPicPr>
          <p:nvPr/>
        </p:nvPicPr>
        <p:blipFill rotWithShape="1">
          <a:blip r:embed="rId4"/>
          <a:srcRect l="8765" t="35972" r="39687" b="11250"/>
          <a:stretch/>
        </p:blipFill>
        <p:spPr>
          <a:xfrm>
            <a:off x="6421208" y="2919893"/>
            <a:ext cx="5375373" cy="3095753"/>
          </a:xfrm>
          <a:prstGeom prst="rect">
            <a:avLst/>
          </a:prstGeom>
        </p:spPr>
      </p:pic>
    </p:spTree>
    <p:extLst>
      <p:ext uri="{BB962C8B-B14F-4D97-AF65-F5344CB8AC3E}">
        <p14:creationId xmlns:p14="http://schemas.microsoft.com/office/powerpoint/2010/main" val="2942995549"/>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D8CE421E-76F2-4BA6-B2EB-7FD807951ACD}"/>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LSTM </a:t>
            </a:r>
            <a:r>
              <a:rPr lang="en-GB" sz="3600" b="1" dirty="0">
                <a:latin typeface="Century Gothic" panose="020B0502020202020204"/>
              </a:rPr>
              <a:t>Optimisation</a:t>
            </a:r>
            <a:endParaRPr kumimoji="0" lang="en-GB" sz="6000" b="1" i="0" u="none" strike="noStrike" kern="1200" cap="none" spc="0" normalizeH="0" baseline="0" dirty="0">
              <a:ln>
                <a:noFill/>
              </a:ln>
              <a:effectLst/>
              <a:uLnTx/>
              <a:uFillTx/>
              <a:latin typeface="+mj-lt"/>
              <a:ea typeface="+mj-ea"/>
              <a:cs typeface="+mj-cs"/>
            </a:endParaRPr>
          </a:p>
          <a:p>
            <a:pPr marL="0" indent="0" algn="l">
              <a:buNone/>
            </a:pPr>
            <a:r>
              <a:rPr lang="en-US" sz="1800" dirty="0">
                <a:latin typeface="Century Gothic" panose="020B0502020202020204"/>
              </a:rPr>
              <a:t>The model was then trained twice with more </a:t>
            </a:r>
            <a:br>
              <a:rPr lang="en-US" sz="1800" dirty="0">
                <a:latin typeface="Century Gothic" panose="020B0502020202020204"/>
              </a:rPr>
            </a:br>
            <a:r>
              <a:rPr lang="en-US" sz="1800" dirty="0">
                <a:latin typeface="Century Gothic" panose="020B0502020202020204"/>
              </a:rPr>
              <a:t>genres and samples tested with two batch sizes.</a:t>
            </a:r>
          </a:p>
          <a:p>
            <a:pPr marL="0" indent="0" algn="l">
              <a:buNone/>
            </a:pPr>
            <a:r>
              <a:rPr lang="en-US" sz="1800" dirty="0">
                <a:latin typeface="Century Gothic" panose="020B0502020202020204"/>
              </a:rPr>
              <a:t>The best model achieved 40.1% test accuracy </a:t>
            </a:r>
            <a:br>
              <a:rPr lang="en-US" sz="1800" dirty="0">
                <a:latin typeface="Century Gothic" panose="020B0502020202020204"/>
              </a:rPr>
            </a:br>
            <a:r>
              <a:rPr lang="en-US" sz="1800" dirty="0">
                <a:latin typeface="Century Gothic" panose="020B0502020202020204"/>
              </a:rPr>
              <a:t>and the state was saved to file to host on the </a:t>
            </a:r>
            <a:br>
              <a:rPr lang="en-US" sz="1800" dirty="0">
                <a:latin typeface="Century Gothic" panose="020B0502020202020204"/>
              </a:rPr>
            </a:br>
            <a:r>
              <a:rPr lang="en-US" sz="1800" dirty="0">
                <a:latin typeface="Century Gothic" panose="020B0502020202020204"/>
              </a:rPr>
              <a:t>web application.</a:t>
            </a:r>
          </a:p>
        </p:txBody>
      </p:sp>
      <p:sp>
        <p:nvSpPr>
          <p:cNvPr id="6" name="Rectangle 5">
            <a:extLst>
              <a:ext uri="{FF2B5EF4-FFF2-40B4-BE49-F238E27FC236}">
                <a16:creationId xmlns:a16="http://schemas.microsoft.com/office/drawing/2014/main" id="{5595376B-B776-48EE-85CC-E6B03F279E89}"/>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7" name="Subtitle 2">
            <a:extLst>
              <a:ext uri="{FF2B5EF4-FFF2-40B4-BE49-F238E27FC236}">
                <a16:creationId xmlns:a16="http://schemas.microsoft.com/office/drawing/2014/main" id="{A3CC66FC-4AC8-415B-B159-931A9304C71B}"/>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graphicFrame>
        <p:nvGraphicFramePr>
          <p:cNvPr id="2" name="Table 2">
            <a:extLst>
              <a:ext uri="{FF2B5EF4-FFF2-40B4-BE49-F238E27FC236}">
                <a16:creationId xmlns:a16="http://schemas.microsoft.com/office/drawing/2014/main" id="{19934B4F-A0A0-40B1-98F5-3A8F26F7080D}"/>
              </a:ext>
            </a:extLst>
          </p:cNvPr>
          <p:cNvGraphicFramePr>
            <a:graphicFrameLocks noGrp="1"/>
          </p:cNvGraphicFramePr>
          <p:nvPr>
            <p:extLst>
              <p:ext uri="{D42A27DB-BD31-4B8C-83A1-F6EECF244321}">
                <p14:modId xmlns:p14="http://schemas.microsoft.com/office/powerpoint/2010/main" val="1163514623"/>
              </p:ext>
            </p:extLst>
          </p:nvPr>
        </p:nvGraphicFramePr>
        <p:xfrm>
          <a:off x="541139" y="2545921"/>
          <a:ext cx="5069150" cy="1381760"/>
        </p:xfrm>
        <a:graphic>
          <a:graphicData uri="http://schemas.openxmlformats.org/drawingml/2006/table">
            <a:tbl>
              <a:tblPr firstRow="1" bandRow="1">
                <a:tableStyleId>{72833802-FEF1-4C79-8D5D-14CF1EAF98D9}</a:tableStyleId>
              </a:tblPr>
              <a:tblGrid>
                <a:gridCol w="923278">
                  <a:extLst>
                    <a:ext uri="{9D8B030D-6E8A-4147-A177-3AD203B41FA5}">
                      <a16:colId xmlns:a16="http://schemas.microsoft.com/office/drawing/2014/main" val="2514035026"/>
                    </a:ext>
                  </a:extLst>
                </a:gridCol>
                <a:gridCol w="786570">
                  <a:extLst>
                    <a:ext uri="{9D8B030D-6E8A-4147-A177-3AD203B41FA5}">
                      <a16:colId xmlns:a16="http://schemas.microsoft.com/office/drawing/2014/main" val="1451462940"/>
                    </a:ext>
                  </a:extLst>
                </a:gridCol>
                <a:gridCol w="1546195">
                  <a:extLst>
                    <a:ext uri="{9D8B030D-6E8A-4147-A177-3AD203B41FA5}">
                      <a16:colId xmlns:a16="http://schemas.microsoft.com/office/drawing/2014/main" val="3924006114"/>
                    </a:ext>
                  </a:extLst>
                </a:gridCol>
                <a:gridCol w="756664">
                  <a:extLst>
                    <a:ext uri="{9D8B030D-6E8A-4147-A177-3AD203B41FA5}">
                      <a16:colId xmlns:a16="http://schemas.microsoft.com/office/drawing/2014/main" val="3027680068"/>
                    </a:ext>
                  </a:extLst>
                </a:gridCol>
                <a:gridCol w="1056443">
                  <a:extLst>
                    <a:ext uri="{9D8B030D-6E8A-4147-A177-3AD203B41FA5}">
                      <a16:colId xmlns:a16="http://schemas.microsoft.com/office/drawing/2014/main" val="1057101720"/>
                    </a:ext>
                  </a:extLst>
                </a:gridCol>
              </a:tblGrid>
              <a:tr h="450615">
                <a:tc>
                  <a:txBody>
                    <a:bodyPr/>
                    <a:lstStyle/>
                    <a:p>
                      <a:r>
                        <a:rPr lang="en-US" dirty="0"/>
                        <a:t>Max Epochs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Batch Size</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Batch Normalization</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F1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Test Accuracy</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extLst>
                  <a:ext uri="{0D108BD9-81ED-4DB2-BD59-A6C34878D82A}">
                    <a16:rowId xmlns:a16="http://schemas.microsoft.com/office/drawing/2014/main" val="2849743545"/>
                  </a:ext>
                </a:extLst>
              </a:tr>
              <a:tr h="370840">
                <a:tc>
                  <a:txBody>
                    <a:bodyPr/>
                    <a:lstStyle/>
                    <a:p>
                      <a:r>
                        <a:rPr lang="en-US" dirty="0"/>
                        <a:t>50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32</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Yes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0.747</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40.1%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87176927"/>
                  </a:ext>
                </a:extLst>
              </a:tr>
              <a:tr h="370840">
                <a:tc>
                  <a:txBody>
                    <a:bodyPr/>
                    <a:lstStyle/>
                    <a:p>
                      <a:r>
                        <a:rPr lang="en-US" dirty="0"/>
                        <a:t>50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16</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Yes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0.74</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38.7%</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58223737"/>
                  </a:ext>
                </a:extLst>
              </a:tr>
            </a:tbl>
          </a:graphicData>
        </a:graphic>
      </p:graphicFrame>
      <p:grpSp>
        <p:nvGrpSpPr>
          <p:cNvPr id="11" name="Group 10">
            <a:extLst>
              <a:ext uri="{FF2B5EF4-FFF2-40B4-BE49-F238E27FC236}">
                <a16:creationId xmlns:a16="http://schemas.microsoft.com/office/drawing/2014/main" id="{085AF058-374C-4FF8-8B40-C31CCF3C6F15}"/>
              </a:ext>
            </a:extLst>
          </p:cNvPr>
          <p:cNvGrpSpPr/>
          <p:nvPr/>
        </p:nvGrpSpPr>
        <p:grpSpPr>
          <a:xfrm>
            <a:off x="541139" y="4018401"/>
            <a:ext cx="4713698" cy="2256406"/>
            <a:chOff x="395564" y="3711976"/>
            <a:chExt cx="4713698" cy="2256406"/>
          </a:xfrm>
        </p:grpSpPr>
        <p:pic>
          <p:nvPicPr>
            <p:cNvPr id="12" name="Picture 11">
              <a:extLst>
                <a:ext uri="{FF2B5EF4-FFF2-40B4-BE49-F238E27FC236}">
                  <a16:creationId xmlns:a16="http://schemas.microsoft.com/office/drawing/2014/main" id="{19491CD4-6C6E-4F39-ADD9-34CBF75CC702}"/>
                </a:ext>
              </a:extLst>
            </p:cNvPr>
            <p:cNvPicPr>
              <a:picLocks noChangeAspect="1"/>
            </p:cNvPicPr>
            <p:nvPr/>
          </p:nvPicPr>
          <p:blipFill rotWithShape="1">
            <a:blip r:embed="rId3"/>
            <a:srcRect l="7890" t="24029" r="82988" b="52879"/>
            <a:stretch/>
          </p:blipFill>
          <p:spPr>
            <a:xfrm>
              <a:off x="395564" y="4120563"/>
              <a:ext cx="1138630" cy="1621472"/>
            </a:xfrm>
            <a:prstGeom prst="rect">
              <a:avLst/>
            </a:prstGeom>
          </p:spPr>
        </p:pic>
        <p:pic>
          <p:nvPicPr>
            <p:cNvPr id="13" name="Picture 12">
              <a:extLst>
                <a:ext uri="{FF2B5EF4-FFF2-40B4-BE49-F238E27FC236}">
                  <a16:creationId xmlns:a16="http://schemas.microsoft.com/office/drawing/2014/main" id="{2B59054A-5864-4208-9CC7-FB5D4C039A5D}"/>
                </a:ext>
              </a:extLst>
            </p:cNvPr>
            <p:cNvPicPr>
              <a:picLocks noChangeAspect="1"/>
            </p:cNvPicPr>
            <p:nvPr/>
          </p:nvPicPr>
          <p:blipFill rotWithShape="1">
            <a:blip r:embed="rId3"/>
            <a:srcRect l="39993" t="57754" r="38902" b="5139"/>
            <a:stretch/>
          </p:blipFill>
          <p:spPr>
            <a:xfrm>
              <a:off x="1816962" y="3711976"/>
              <a:ext cx="2281562" cy="2256406"/>
            </a:xfrm>
            <a:prstGeom prst="rect">
              <a:avLst/>
            </a:prstGeom>
          </p:spPr>
        </p:pic>
        <p:pic>
          <p:nvPicPr>
            <p:cNvPr id="14" name="Picture 13">
              <a:extLst>
                <a:ext uri="{FF2B5EF4-FFF2-40B4-BE49-F238E27FC236}">
                  <a16:creationId xmlns:a16="http://schemas.microsoft.com/office/drawing/2014/main" id="{F1E91FA8-528F-4A8F-A2CC-81A6C4D6F2C1}"/>
                </a:ext>
              </a:extLst>
            </p:cNvPr>
            <p:cNvPicPr>
              <a:picLocks noChangeAspect="1"/>
            </p:cNvPicPr>
            <p:nvPr/>
          </p:nvPicPr>
          <p:blipFill rotWithShape="1">
            <a:blip r:embed="rId3"/>
            <a:srcRect l="89296" t="58777" r="3970" b="16112"/>
            <a:stretch/>
          </p:blipFill>
          <p:spPr>
            <a:xfrm>
              <a:off x="4381293" y="4167818"/>
              <a:ext cx="727969" cy="1526961"/>
            </a:xfrm>
            <a:prstGeom prst="rect">
              <a:avLst/>
            </a:prstGeom>
          </p:spPr>
        </p:pic>
      </p:grpSp>
      <p:pic>
        <p:nvPicPr>
          <p:cNvPr id="1028" name="Picture 4">
            <a:extLst>
              <a:ext uri="{FF2B5EF4-FFF2-40B4-BE49-F238E27FC236}">
                <a16:creationId xmlns:a16="http://schemas.microsoft.com/office/drawing/2014/main" id="{2291E5D4-5A46-4C79-B5F9-A62D27AAE4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6325" y="371142"/>
            <a:ext cx="5896819" cy="5696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776581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F826E6E0-26E3-4373-99A6-8287075BE81D}"/>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Model Serving Options</a:t>
            </a:r>
            <a:endParaRPr kumimoji="0" lang="en-GB" sz="6000" b="1" i="0" u="none" strike="noStrike" kern="1200" cap="none" spc="0" normalizeH="0" baseline="0" dirty="0">
              <a:ln>
                <a:noFill/>
              </a:ln>
              <a:effectLst/>
              <a:uLnTx/>
              <a:uFillTx/>
              <a:latin typeface="+mj-lt"/>
              <a:ea typeface="+mj-ea"/>
              <a:cs typeface="+mj-cs"/>
            </a:endParaRPr>
          </a:p>
          <a:p>
            <a:pPr marL="0" indent="0" algn="l">
              <a:buNone/>
            </a:pPr>
            <a:r>
              <a:rPr lang="en-US" sz="1800" dirty="0">
                <a:latin typeface="Century Gothic" panose="020B0502020202020204"/>
              </a:rPr>
              <a:t>Flask is written in Python</a:t>
            </a:r>
          </a:p>
          <a:p>
            <a:pPr marL="0" indent="0" algn="l">
              <a:buNone/>
            </a:pPr>
            <a:r>
              <a:rPr lang="en-US" sz="1800" dirty="0">
                <a:latin typeface="Century Gothic" panose="020B0502020202020204"/>
              </a:rPr>
              <a:t>Tornado</a:t>
            </a:r>
          </a:p>
          <a:p>
            <a:pPr marL="0" indent="0" algn="l">
              <a:buNone/>
            </a:pPr>
            <a:r>
              <a:rPr lang="en-US" sz="1800" dirty="0">
                <a:latin typeface="Century Gothic" panose="020B0502020202020204"/>
              </a:rPr>
              <a:t>Pyramid</a:t>
            </a:r>
          </a:p>
          <a:p>
            <a:pPr marL="0" indent="0" algn="l">
              <a:buNone/>
            </a:pPr>
            <a:r>
              <a:rPr lang="en-US" sz="1800" dirty="0">
                <a:latin typeface="Century Gothic" panose="020B0502020202020204"/>
              </a:rPr>
              <a:t>Django</a:t>
            </a:r>
          </a:p>
        </p:txBody>
      </p:sp>
      <p:sp>
        <p:nvSpPr>
          <p:cNvPr id="3" name="Rectangle 2">
            <a:extLst>
              <a:ext uri="{FF2B5EF4-FFF2-40B4-BE49-F238E27FC236}">
                <a16:creationId xmlns:a16="http://schemas.microsoft.com/office/drawing/2014/main" id="{3745472E-68A7-405B-8BEC-9F268915AD14}"/>
              </a:ext>
            </a:extLst>
          </p:cNvPr>
          <p:cNvSpPr/>
          <p:nvPr/>
        </p:nvSpPr>
        <p:spPr>
          <a:xfrm>
            <a:off x="0" y="6383443"/>
            <a:ext cx="12192000" cy="36358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4A00918-3417-46B6-86AB-CCAAB0F43CF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Lavinia</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221311109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EC4B4C8B-E5AE-4E6F-8F0F-48F8EECC3A6B}"/>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kumimoji="0" lang="en-US" sz="3600" b="1"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rPr>
              <a:t>Web Service Hosting</a:t>
            </a:r>
          </a:p>
          <a:p>
            <a:pPr marL="0" indent="0" algn="l">
              <a:buNone/>
            </a:pPr>
            <a:r>
              <a:rPr lang="en-US" sz="1800" dirty="0">
                <a:latin typeface="Century Gothic" panose="020B0502020202020204"/>
              </a:rPr>
              <a:t>Flask Web Framework</a:t>
            </a:r>
          </a:p>
        </p:txBody>
      </p:sp>
      <p:sp>
        <p:nvSpPr>
          <p:cNvPr id="6" name="Rectangle 5">
            <a:extLst>
              <a:ext uri="{FF2B5EF4-FFF2-40B4-BE49-F238E27FC236}">
                <a16:creationId xmlns:a16="http://schemas.microsoft.com/office/drawing/2014/main" id="{68B47A99-4DAD-D541-A606-9D0DEE0841CB}"/>
              </a:ext>
            </a:extLst>
          </p:cNvPr>
          <p:cNvSpPr/>
          <p:nvPr/>
        </p:nvSpPr>
        <p:spPr>
          <a:xfrm>
            <a:off x="0" y="6383443"/>
            <a:ext cx="12192000" cy="363586"/>
          </a:xfrm>
          <a:prstGeom prst="rect">
            <a:avLst/>
          </a:prstGeom>
          <a:solidFill>
            <a:srgbClr val="66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60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0" name="Picture 9" descr="Diagram&#10;&#10;Description automatically generated">
            <a:extLst>
              <a:ext uri="{FF2B5EF4-FFF2-40B4-BE49-F238E27FC236}">
                <a16:creationId xmlns:a16="http://schemas.microsoft.com/office/drawing/2014/main" id="{BF13931A-BF59-ED41-9E63-777D9EE0A7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710" y="1533797"/>
            <a:ext cx="11290579" cy="4711622"/>
          </a:xfrm>
          <a:prstGeom prst="rect">
            <a:avLst/>
          </a:prstGeom>
        </p:spPr>
      </p:pic>
      <p:sp>
        <p:nvSpPr>
          <p:cNvPr id="8" name="Subtitle 2">
            <a:extLst>
              <a:ext uri="{FF2B5EF4-FFF2-40B4-BE49-F238E27FC236}">
                <a16:creationId xmlns:a16="http://schemas.microsoft.com/office/drawing/2014/main" id="{F5945967-86E5-476A-8491-02F91D45A575}"/>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Roger</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280901759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632CD5C6-F3B7-45ED-9CB2-C718DF51BDCF}"/>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kumimoji="0" lang="en-US" sz="3600" b="1"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rPr>
              <a:t>Endpoint Testing</a:t>
            </a:r>
          </a:p>
          <a:p>
            <a:pPr marL="0" indent="0" algn="l">
              <a:buNone/>
            </a:pPr>
            <a:r>
              <a:rPr lang="en-US" sz="1800" dirty="0">
                <a:latin typeface="Century Gothic" panose="020B0502020202020204"/>
              </a:rPr>
              <a:t>Functional Test</a:t>
            </a:r>
          </a:p>
          <a:p>
            <a:pPr marL="0" indent="0" algn="l">
              <a:buNone/>
            </a:pPr>
            <a:r>
              <a:rPr lang="en-US" sz="1800" dirty="0">
                <a:latin typeface="Century Gothic" panose="020B0502020202020204"/>
              </a:rPr>
              <a:t>Home page and Result page</a:t>
            </a:r>
          </a:p>
        </p:txBody>
      </p:sp>
      <p:sp>
        <p:nvSpPr>
          <p:cNvPr id="4" name="Rectangle 3">
            <a:extLst>
              <a:ext uri="{FF2B5EF4-FFF2-40B4-BE49-F238E27FC236}">
                <a16:creationId xmlns:a16="http://schemas.microsoft.com/office/drawing/2014/main" id="{F7EA0719-E021-4341-AF6C-DAE0B3C46BC2}"/>
              </a:ext>
            </a:extLst>
          </p:cNvPr>
          <p:cNvSpPr/>
          <p:nvPr/>
        </p:nvSpPr>
        <p:spPr>
          <a:xfrm>
            <a:off x="0" y="6383443"/>
            <a:ext cx="12192000" cy="363586"/>
          </a:xfrm>
          <a:prstGeom prst="rect">
            <a:avLst/>
          </a:prstGeom>
          <a:solidFill>
            <a:srgbClr val="66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8" name="Content Placeholder 5" descr="Text&#10;&#10;Description automatically generated">
            <a:extLst>
              <a:ext uri="{FF2B5EF4-FFF2-40B4-BE49-F238E27FC236}">
                <a16:creationId xmlns:a16="http://schemas.microsoft.com/office/drawing/2014/main" id="{5A65AC48-850D-C14B-B17F-5EA4BF9F26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966" y="3429000"/>
            <a:ext cx="10515600" cy="2600725"/>
          </a:xfrm>
          <a:prstGeom prst="rect">
            <a:avLst/>
          </a:prstGeom>
        </p:spPr>
      </p:pic>
      <p:sp>
        <p:nvSpPr>
          <p:cNvPr id="6" name="Subtitle 2">
            <a:extLst>
              <a:ext uri="{FF2B5EF4-FFF2-40B4-BE49-F238E27FC236}">
                <a16:creationId xmlns:a16="http://schemas.microsoft.com/office/drawing/2014/main" id="{79D85800-3F2D-41BD-940B-E55F407D5D04}"/>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Roger</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1674524697"/>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E1BB7A39-4FE9-47FE-B50B-938CE4B9B53E}"/>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kumimoji="0" lang="en-US" sz="3600" b="1"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rPr>
              <a:t>Input and Prediction monitoring</a:t>
            </a:r>
          </a:p>
          <a:p>
            <a:pPr marL="0" indent="0" algn="l">
              <a:buNone/>
            </a:pPr>
            <a:r>
              <a:rPr lang="en-US" sz="1800" dirty="0">
                <a:latin typeface="Century Gothic" panose="020B0502020202020204"/>
              </a:rPr>
              <a:t>When a user input is given, the text is saved to a log file NLPWEB.log along with a time-stamp.</a:t>
            </a:r>
          </a:p>
          <a:p>
            <a:pPr marL="0" indent="0" algn="l">
              <a:buNone/>
            </a:pPr>
            <a:r>
              <a:rPr lang="en-US" sz="1800" dirty="0">
                <a:latin typeface="Century Gothic" panose="020B0502020202020204"/>
              </a:rPr>
              <a:t>The model’s response time is recorded as well as the predicted genres and percentage confidence.</a:t>
            </a:r>
          </a:p>
          <a:p>
            <a:pPr marL="0" indent="0" algn="l">
              <a:buNone/>
            </a:pPr>
            <a:r>
              <a:rPr lang="en-US" sz="1800" dirty="0">
                <a:latin typeface="Century Gothic" panose="020B0502020202020204"/>
              </a:rPr>
              <a:t>The logger also documents the HTTP method and whether the server sent the prediction to the user.</a:t>
            </a:r>
          </a:p>
        </p:txBody>
      </p:sp>
      <p:sp>
        <p:nvSpPr>
          <p:cNvPr id="7" name="Rectangle 6">
            <a:extLst>
              <a:ext uri="{FF2B5EF4-FFF2-40B4-BE49-F238E27FC236}">
                <a16:creationId xmlns:a16="http://schemas.microsoft.com/office/drawing/2014/main" id="{45CCE1BA-279D-4972-8D64-9C3FE3ED3830}"/>
              </a:ext>
            </a:extLst>
          </p:cNvPr>
          <p:cNvSpPr/>
          <p:nvPr/>
        </p:nvSpPr>
        <p:spPr>
          <a:xfrm>
            <a:off x="0" y="6383443"/>
            <a:ext cx="12192000" cy="363586"/>
          </a:xfrm>
          <a:prstGeom prst="rect">
            <a:avLst/>
          </a:prstGeom>
          <a:solidFill>
            <a:srgbClr val="66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Subtitle 2">
            <a:extLst>
              <a:ext uri="{FF2B5EF4-FFF2-40B4-BE49-F238E27FC236}">
                <a16:creationId xmlns:a16="http://schemas.microsoft.com/office/drawing/2014/main" id="{83E2FCBF-C163-49DD-8F54-4F2C6B8B061C}"/>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Roger</a:t>
            </a:r>
            <a:endParaRPr lang="en-GB" sz="2000" dirty="0">
              <a:solidFill>
                <a:schemeClr val="bg1"/>
              </a:solidFill>
              <a:latin typeface="+mj-lt"/>
              <a:ea typeface="+mj-ea"/>
              <a:cs typeface="+mj-cs"/>
            </a:endParaRPr>
          </a:p>
        </p:txBody>
      </p:sp>
      <p:pic>
        <p:nvPicPr>
          <p:cNvPr id="10" name="Picture 9">
            <a:extLst>
              <a:ext uri="{FF2B5EF4-FFF2-40B4-BE49-F238E27FC236}">
                <a16:creationId xmlns:a16="http://schemas.microsoft.com/office/drawing/2014/main" id="{3CC44481-6692-4B99-9CA6-CC041990F470}"/>
              </a:ext>
            </a:extLst>
          </p:cNvPr>
          <p:cNvPicPr>
            <a:picLocks noChangeAspect="1"/>
          </p:cNvPicPr>
          <p:nvPr/>
        </p:nvPicPr>
        <p:blipFill rotWithShape="1">
          <a:blip r:embed="rId2"/>
          <a:srcRect l="583" t="17858" r="668" b="27258"/>
          <a:stretch/>
        </p:blipFill>
        <p:spPr>
          <a:xfrm>
            <a:off x="395419" y="2489199"/>
            <a:ext cx="11407132" cy="3566161"/>
          </a:xfrm>
          <a:prstGeom prst="rect">
            <a:avLst/>
          </a:prstGeom>
        </p:spPr>
      </p:pic>
    </p:spTree>
    <p:extLst>
      <p:ext uri="{BB962C8B-B14F-4D97-AF65-F5344CB8AC3E}">
        <p14:creationId xmlns:p14="http://schemas.microsoft.com/office/powerpoint/2010/main" val="338834019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52266336-994F-42D0-B6B7-AA75C2744EA1}"/>
              </a:ext>
            </a:extLst>
          </p:cNvPr>
          <p:cNvSpPr txBox="1">
            <a:spLocks/>
          </p:cNvSpPr>
          <p:nvPr/>
        </p:nvSpPr>
        <p:spPr>
          <a:xfrm>
            <a:off x="395419" y="371142"/>
            <a:ext cx="11358615" cy="58254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Service Performance</a:t>
            </a:r>
            <a:endParaRPr kumimoji="0" lang="en-GB" sz="6000" b="1" i="0" u="none" strike="noStrike" kern="1200" cap="none" spc="0" normalizeH="0" baseline="0" dirty="0">
              <a:ln>
                <a:noFill/>
              </a:ln>
              <a:effectLst/>
              <a:uLnTx/>
              <a:uFillTx/>
              <a:latin typeface="+mj-lt"/>
              <a:ea typeface="+mj-ea"/>
              <a:cs typeface="+mj-cs"/>
            </a:endParaRPr>
          </a:p>
          <a:p>
            <a:pPr marL="0" indent="0" algn="l">
              <a:buNone/>
            </a:pPr>
            <a:r>
              <a:rPr lang="en-US" sz="1800" b="1" dirty="0">
                <a:latin typeface="Century Gothic" panose="020B0502020202020204"/>
              </a:rPr>
              <a:t>Good points</a:t>
            </a:r>
          </a:p>
          <a:p>
            <a:r>
              <a:rPr lang="en-US" sz="1800" dirty="0">
                <a:latin typeface="Century Gothic" panose="020B0502020202020204"/>
              </a:rPr>
              <a:t>We successfully implemented a multi-label classifier that can predict between one to three genres</a:t>
            </a:r>
          </a:p>
          <a:p>
            <a:pPr lvl="1"/>
            <a:r>
              <a:rPr lang="en-US" sz="1800" dirty="0">
                <a:latin typeface="Century Gothic" panose="020B0502020202020204"/>
              </a:rPr>
              <a:t>The deployed model test accuracy is reasonably high at 41%</a:t>
            </a:r>
          </a:p>
          <a:p>
            <a:r>
              <a:rPr lang="en-US" sz="1800" dirty="0">
                <a:latin typeface="Century Gothic" panose="020B0502020202020204"/>
              </a:rPr>
              <a:t>The web server takes a user input and returns both the predicted genres and confidence probability</a:t>
            </a:r>
          </a:p>
          <a:p>
            <a:pPr lvl="1"/>
            <a:r>
              <a:rPr lang="en-US" sz="1800" dirty="0">
                <a:latin typeface="Century Gothic" panose="020B0502020202020204"/>
              </a:rPr>
              <a:t>The model returns high confidence probabilities for obvious genres</a:t>
            </a:r>
          </a:p>
          <a:p>
            <a:r>
              <a:rPr lang="en-US" sz="1800" dirty="0">
                <a:latin typeface="Century Gothic" panose="020B0502020202020204"/>
              </a:rPr>
              <a:t>The web server model response time is reasonably fast at about 1.5 seconds</a:t>
            </a:r>
          </a:p>
          <a:p>
            <a:r>
              <a:rPr lang="en-US" sz="1800" dirty="0">
                <a:latin typeface="Century Gothic" panose="020B0502020202020204"/>
              </a:rPr>
              <a:t>The web application design is responsive</a:t>
            </a:r>
          </a:p>
          <a:p>
            <a:r>
              <a:rPr lang="en-US" sz="1800" dirty="0">
                <a:latin typeface="Century Gothic" panose="020B0502020202020204"/>
              </a:rPr>
              <a:t>The pipeline and web application have been designed for future expansion</a:t>
            </a:r>
          </a:p>
          <a:p>
            <a:r>
              <a:rPr lang="en-US" sz="1800" dirty="0">
                <a:latin typeface="Century Gothic" panose="020B0502020202020204"/>
              </a:rPr>
              <a:t>The pipeline is successful at training and deploying a new model</a:t>
            </a:r>
          </a:p>
          <a:p>
            <a:pPr lvl="1"/>
            <a:r>
              <a:rPr lang="en-US" sz="1800" dirty="0">
                <a:latin typeface="Century Gothic" panose="020B0502020202020204"/>
              </a:rPr>
              <a:t>Testing is built into the pipeline and web application</a:t>
            </a:r>
          </a:p>
          <a:p>
            <a:r>
              <a:rPr lang="en-US" sz="1800" dirty="0">
                <a:latin typeface="Century Gothic" panose="020B0502020202020204"/>
              </a:rPr>
              <a:t>Version control was used through uploading source code and trained model states to GitHub</a:t>
            </a:r>
          </a:p>
        </p:txBody>
      </p:sp>
      <p:sp>
        <p:nvSpPr>
          <p:cNvPr id="6" name="Rectangle 5">
            <a:extLst>
              <a:ext uri="{FF2B5EF4-FFF2-40B4-BE49-F238E27FC236}">
                <a16:creationId xmlns:a16="http://schemas.microsoft.com/office/drawing/2014/main" id="{2B5E6E88-776F-4E45-91CD-EBC7EFB922DA}"/>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8" name="Subtitle 2">
            <a:extLst>
              <a:ext uri="{FF2B5EF4-FFF2-40B4-BE49-F238E27FC236}">
                <a16:creationId xmlns:a16="http://schemas.microsoft.com/office/drawing/2014/main" id="{F66AE667-DAD2-47EA-B5CF-EAA595579A7D}"/>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3602596113"/>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52266336-994F-42D0-B6B7-AA75C2744EA1}"/>
              </a:ext>
            </a:extLst>
          </p:cNvPr>
          <p:cNvSpPr txBox="1">
            <a:spLocks/>
          </p:cNvSpPr>
          <p:nvPr/>
        </p:nvSpPr>
        <p:spPr>
          <a:xfrm>
            <a:off x="395419" y="371142"/>
            <a:ext cx="11358615" cy="582547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Service Performance</a:t>
            </a:r>
            <a:endParaRPr kumimoji="0" lang="en-GB" sz="6000" b="1" i="0" u="none" strike="noStrike" kern="1200" cap="none" spc="0" normalizeH="0" baseline="0" dirty="0">
              <a:ln>
                <a:noFill/>
              </a:ln>
              <a:effectLst/>
              <a:uLnTx/>
              <a:uFillTx/>
              <a:latin typeface="+mj-lt"/>
              <a:ea typeface="+mj-ea"/>
              <a:cs typeface="+mj-cs"/>
            </a:endParaRPr>
          </a:p>
          <a:p>
            <a:pPr marL="0" indent="0" algn="l">
              <a:buNone/>
            </a:pPr>
            <a:r>
              <a:rPr lang="en-US" sz="1800" b="1" dirty="0">
                <a:latin typeface="Century Gothic" panose="020B0502020202020204"/>
              </a:rPr>
              <a:t>Limitations</a:t>
            </a:r>
          </a:p>
          <a:p>
            <a:r>
              <a:rPr lang="en-US" sz="1800" dirty="0">
                <a:latin typeface="Century Gothic" panose="020B0502020202020204"/>
              </a:rPr>
              <a:t>The web server can only be deployed locally as we could not deploy on Heroku because the files exceed 500 MB</a:t>
            </a:r>
          </a:p>
          <a:p>
            <a:pPr lvl="1"/>
            <a:r>
              <a:rPr lang="en-US" sz="1800" dirty="0">
                <a:latin typeface="Century Gothic" panose="020B0502020202020204"/>
              </a:rPr>
              <a:t>We did deploy a one-vs-rest classifier instead as the model size was smaller</a:t>
            </a:r>
          </a:p>
          <a:p>
            <a:pPr lvl="1"/>
            <a:r>
              <a:rPr lang="en-US" sz="1800" dirty="0">
                <a:latin typeface="Century Gothic" panose="020B0502020202020204"/>
              </a:rPr>
              <a:t>We could try different model serving options such as Tornado, Pyramid or Django</a:t>
            </a:r>
          </a:p>
          <a:p>
            <a:r>
              <a:rPr lang="en-US" sz="1800" dirty="0">
                <a:latin typeface="Century Gothic" panose="020B0502020202020204"/>
              </a:rPr>
              <a:t>The model response time could be faster</a:t>
            </a:r>
          </a:p>
          <a:p>
            <a:r>
              <a:rPr lang="en-US" sz="1800" dirty="0">
                <a:latin typeface="Century Gothic" panose="020B0502020202020204"/>
              </a:rPr>
              <a:t>The user’s inputs and model predictions could be stored to a database rather than a log file</a:t>
            </a:r>
          </a:p>
          <a:p>
            <a:r>
              <a:rPr lang="en-US" sz="1800" dirty="0">
                <a:latin typeface="Century Gothic" panose="020B0502020202020204"/>
              </a:rPr>
              <a:t>The pipeline is slow to train as the model is complex</a:t>
            </a:r>
          </a:p>
          <a:p>
            <a:r>
              <a:rPr lang="en-US" sz="1800" dirty="0">
                <a:latin typeface="Century Gothic" panose="020B0502020202020204"/>
              </a:rPr>
              <a:t>Functionality to train different types of models, such as CNN or SVM, could be added to the pipeline</a:t>
            </a:r>
          </a:p>
          <a:p>
            <a:r>
              <a:rPr lang="en-US" sz="1800" dirty="0">
                <a:latin typeface="Century Gothic" panose="020B0502020202020204"/>
              </a:rPr>
              <a:t>The model could be extended to include more genres, but more labelled samples would be required</a:t>
            </a:r>
          </a:p>
          <a:p>
            <a:r>
              <a:rPr lang="en-US" sz="1800" dirty="0">
                <a:latin typeface="Century Gothic" panose="020B0502020202020204"/>
              </a:rPr>
              <a:t>The deployed model’s accuracy could be improved through hyperparameter </a:t>
            </a:r>
            <a:r>
              <a:rPr lang="en-US" sz="1800" dirty="0" err="1">
                <a:latin typeface="Century Gothic" panose="020B0502020202020204"/>
              </a:rPr>
              <a:t>optimisation</a:t>
            </a:r>
            <a:endParaRPr lang="en-US" sz="1800" dirty="0">
              <a:latin typeface="Century Gothic" panose="020B0502020202020204"/>
            </a:endParaRPr>
          </a:p>
          <a:p>
            <a:r>
              <a:rPr lang="en-US" sz="1800" dirty="0">
                <a:latin typeface="Century Gothic" panose="020B0502020202020204"/>
              </a:rPr>
              <a:t>It is hard to make the label distribution even when using samples with multiple labels</a:t>
            </a:r>
          </a:p>
          <a:p>
            <a:r>
              <a:rPr lang="en-US" sz="1800" dirty="0">
                <a:latin typeface="Century Gothic" panose="020B0502020202020204"/>
              </a:rPr>
              <a:t>Functionality could be added to deal to spelling mistakes</a:t>
            </a:r>
          </a:p>
          <a:p>
            <a:r>
              <a:rPr lang="en-US" sz="1800" dirty="0">
                <a:latin typeface="Century Gothic" panose="020B0502020202020204"/>
              </a:rPr>
              <a:t>In the future, functionality could be included that will detect a concept drift</a:t>
            </a:r>
          </a:p>
        </p:txBody>
      </p:sp>
      <p:sp>
        <p:nvSpPr>
          <p:cNvPr id="6" name="Rectangle 5">
            <a:extLst>
              <a:ext uri="{FF2B5EF4-FFF2-40B4-BE49-F238E27FC236}">
                <a16:creationId xmlns:a16="http://schemas.microsoft.com/office/drawing/2014/main" id="{2B5E6E88-776F-4E45-91CD-EBC7EFB922DA}"/>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8" name="Subtitle 2">
            <a:extLst>
              <a:ext uri="{FF2B5EF4-FFF2-40B4-BE49-F238E27FC236}">
                <a16:creationId xmlns:a16="http://schemas.microsoft.com/office/drawing/2014/main" id="{F66AE667-DAD2-47EA-B5CF-EAA595579A7D}"/>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410481884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Pipeline</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Before training a new classifier, the dataset is sampled and split into training and testing sets.</a:t>
            </a:r>
            <a:br>
              <a:rPr kumimoji="0" lang="en-US" sz="1800" i="0" u="none" strike="noStrike" kern="1200" cap="none" spc="0" normalizeH="0" baseline="0" noProof="0" dirty="0">
                <a:ln>
                  <a:noFill/>
                </a:ln>
                <a:effectLst/>
                <a:uLnTx/>
                <a:uFillTx/>
                <a:latin typeface="Century Gothic" panose="020B0502020202020204"/>
                <a:ea typeface="+mn-ea"/>
                <a:cs typeface="+mn-cs"/>
              </a:rPr>
            </a:br>
            <a:br>
              <a:rPr kumimoji="0" lang="en-US" sz="1800" i="0" u="none" strike="noStrike" kern="1200" cap="none" spc="0" normalizeH="0" baseline="0" noProof="0" dirty="0">
                <a:ln>
                  <a:noFill/>
                </a:ln>
                <a:effectLst/>
                <a:uLnTx/>
                <a:uFillTx/>
                <a:latin typeface="Century Gothic" panose="020B0502020202020204"/>
                <a:ea typeface="+mn-ea"/>
                <a:cs typeface="+mn-cs"/>
              </a:rPr>
            </a:b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lang="en-US" sz="1800" dirty="0">
              <a:latin typeface="Century Gothic" panose="020B0502020202020204"/>
            </a:endParaRPr>
          </a:p>
          <a:p>
            <a:pPr marL="0" indent="0" algn="l">
              <a:buNone/>
            </a:pPr>
            <a:endParaRPr lang="en-US" sz="1800" dirty="0">
              <a:latin typeface="Century Gothic" panose="020B0502020202020204"/>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pipeline is then created, and the steps determined by calling custom transformer classes.</a:t>
            </a:r>
          </a:p>
          <a:p>
            <a:pPr marL="0" indent="0" algn="l">
              <a:buNone/>
            </a:pPr>
            <a:endParaRPr lang="en-US" sz="1800" dirty="0">
              <a:latin typeface="Century Gothic" panose="020B0502020202020204"/>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lang="en-US" sz="1800" dirty="0">
              <a:latin typeface="Century Gothic" panose="020B0502020202020204"/>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p:txBody>
      </p:sp>
      <p:pic>
        <p:nvPicPr>
          <p:cNvPr id="6" name="Picture 5">
            <a:extLst>
              <a:ext uri="{FF2B5EF4-FFF2-40B4-BE49-F238E27FC236}">
                <a16:creationId xmlns:a16="http://schemas.microsoft.com/office/drawing/2014/main" id="{C82FABF0-5C92-4909-B3F2-0CCB6BB03E60}"/>
              </a:ext>
            </a:extLst>
          </p:cNvPr>
          <p:cNvPicPr>
            <a:picLocks noChangeAspect="1"/>
          </p:cNvPicPr>
          <p:nvPr/>
        </p:nvPicPr>
        <p:blipFill rotWithShape="1">
          <a:blip r:embed="rId2"/>
          <a:srcRect l="8301" t="43366" r="26165" b="38900"/>
          <a:stretch/>
        </p:blipFill>
        <p:spPr>
          <a:xfrm>
            <a:off x="491231" y="4506521"/>
            <a:ext cx="11161121" cy="1698972"/>
          </a:xfrm>
          <a:prstGeom prst="rect">
            <a:avLst/>
          </a:prstGeom>
        </p:spPr>
      </p:pic>
      <p:pic>
        <p:nvPicPr>
          <p:cNvPr id="17" name="Picture 16">
            <a:extLst>
              <a:ext uri="{FF2B5EF4-FFF2-40B4-BE49-F238E27FC236}">
                <a16:creationId xmlns:a16="http://schemas.microsoft.com/office/drawing/2014/main" id="{6147609A-ED8F-4C75-873E-2B5765B57716}"/>
              </a:ext>
            </a:extLst>
          </p:cNvPr>
          <p:cNvPicPr>
            <a:picLocks noChangeAspect="1"/>
          </p:cNvPicPr>
          <p:nvPr/>
        </p:nvPicPr>
        <p:blipFill rotWithShape="1">
          <a:blip r:embed="rId3"/>
          <a:srcRect l="8083" t="45178" r="56237" b="27379"/>
          <a:stretch/>
        </p:blipFill>
        <p:spPr>
          <a:xfrm>
            <a:off x="491231" y="1417828"/>
            <a:ext cx="5604769" cy="2424921"/>
          </a:xfrm>
          <a:prstGeom prst="rect">
            <a:avLst/>
          </a:prstGeom>
        </p:spPr>
      </p:pic>
      <p:pic>
        <p:nvPicPr>
          <p:cNvPr id="19" name="Picture 18">
            <a:extLst>
              <a:ext uri="{FF2B5EF4-FFF2-40B4-BE49-F238E27FC236}">
                <a16:creationId xmlns:a16="http://schemas.microsoft.com/office/drawing/2014/main" id="{4BDEDCD4-F149-4B01-9D15-05863F97C84A}"/>
              </a:ext>
            </a:extLst>
          </p:cNvPr>
          <p:cNvPicPr>
            <a:picLocks noChangeAspect="1"/>
          </p:cNvPicPr>
          <p:nvPr/>
        </p:nvPicPr>
        <p:blipFill rotWithShape="1">
          <a:blip r:embed="rId4"/>
          <a:srcRect l="8459" t="50581" r="60971" b="41864"/>
          <a:stretch/>
        </p:blipFill>
        <p:spPr>
          <a:xfrm>
            <a:off x="6475647" y="1417828"/>
            <a:ext cx="5119555" cy="711663"/>
          </a:xfrm>
          <a:prstGeom prst="rect">
            <a:avLst/>
          </a:prstGeom>
        </p:spPr>
      </p:pic>
    </p:spTree>
    <p:extLst>
      <p:ext uri="{BB962C8B-B14F-4D97-AF65-F5344CB8AC3E}">
        <p14:creationId xmlns:p14="http://schemas.microsoft.com/office/powerpoint/2010/main" val="408587349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225081"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Column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a:t>
            </a:r>
            <a:r>
              <a:rPr kumimoji="0" lang="en-US" sz="1800" i="0" u="none" strike="noStrike" kern="1200" cap="none" spc="0" normalizeH="0" baseline="0" noProof="0" dirty="0" err="1">
                <a:ln>
                  <a:noFill/>
                </a:ln>
                <a:effectLst/>
                <a:uLnTx/>
                <a:uFillTx/>
                <a:latin typeface="Century Gothic" panose="020B0502020202020204"/>
                <a:ea typeface="+mn-ea"/>
                <a:cs typeface="+mn-cs"/>
              </a:rPr>
              <a:t>colu</a:t>
            </a:r>
            <a:r>
              <a:rPr lang="en-US" sz="1800" dirty="0" err="1">
                <a:latin typeface="Century Gothic" panose="020B0502020202020204"/>
              </a:rPr>
              <a:t>mn</a:t>
            </a:r>
            <a:r>
              <a:rPr lang="en-US" sz="1800" dirty="0">
                <a:latin typeface="Century Gothic" panose="020B0502020202020204"/>
              </a:rPr>
              <a:t> transformer consists of two steps for processing the columns of the train / test sets:</a:t>
            </a: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1) The description transformer processes the text of the description column</a:t>
            </a:r>
          </a:p>
          <a:p>
            <a:pPr lvl="1"/>
            <a:r>
              <a:rPr kumimoji="0" lang="en-US" sz="1800" i="0" u="none" strike="noStrike" kern="1200" cap="none" spc="0" normalizeH="0" baseline="0" noProof="0" dirty="0">
                <a:ln>
                  <a:noFill/>
                </a:ln>
                <a:effectLst/>
                <a:uLnTx/>
                <a:uFillTx/>
                <a:latin typeface="Century Gothic" panose="020B0502020202020204"/>
                <a:ea typeface="+mn-ea"/>
                <a:cs typeface="+mn-cs"/>
              </a:rPr>
              <a:t>Punctuation and bad characters are removed</a:t>
            </a:r>
          </a:p>
          <a:p>
            <a:pPr lvl="1"/>
            <a:r>
              <a:rPr lang="en-US" sz="1800" dirty="0">
                <a:latin typeface="Century Gothic" panose="020B0502020202020204"/>
              </a:rPr>
              <a:t>Accented</a:t>
            </a:r>
            <a:r>
              <a:rPr kumimoji="0" lang="en-US" sz="1800" i="0" u="none" strike="noStrike" kern="1200" cap="none" spc="0" normalizeH="0" baseline="0" noProof="0" dirty="0">
                <a:ln>
                  <a:noFill/>
                </a:ln>
                <a:effectLst/>
                <a:uLnTx/>
                <a:uFillTx/>
                <a:latin typeface="Century Gothic" panose="020B0502020202020204"/>
                <a:ea typeface="+mn-ea"/>
                <a:cs typeface="+mn-cs"/>
              </a:rPr>
              <a:t> characters are converted to non-accented form, for </a:t>
            </a:r>
            <a:r>
              <a:rPr lang="en-US" sz="1800" dirty="0">
                <a:latin typeface="Century Gothic" panose="020B0502020202020204"/>
              </a:rPr>
              <a:t>example “Léon” </a:t>
            </a:r>
            <a:r>
              <a:rPr lang="en-GB" sz="1800" dirty="0">
                <a:latin typeface="Century Gothic" panose="020B0502020202020204"/>
              </a:rPr>
              <a:t>→ </a:t>
            </a:r>
            <a:r>
              <a:rPr lang="en-US" sz="1800" dirty="0">
                <a:latin typeface="Century Gothic" panose="020B0502020202020204"/>
              </a:rPr>
              <a:t>“Leon”</a:t>
            </a:r>
          </a:p>
          <a:p>
            <a:pPr lvl="1"/>
            <a:r>
              <a:rPr kumimoji="0" lang="en-US" sz="1800" i="0" u="none" strike="noStrike" kern="1200" cap="none" spc="0" normalizeH="0" baseline="0" noProof="0" dirty="0">
                <a:ln>
                  <a:noFill/>
                </a:ln>
                <a:effectLst/>
                <a:uLnTx/>
                <a:uFillTx/>
                <a:latin typeface="Century Gothic" panose="020B0502020202020204"/>
                <a:ea typeface="+mn-ea"/>
                <a:cs typeface="+mn-cs"/>
              </a:rPr>
              <a:t>Stop words are removed with the NLTK stop word list</a:t>
            </a:r>
          </a:p>
          <a:p>
            <a:pPr lvl="1"/>
            <a:r>
              <a:rPr kumimoji="0" lang="en-US" sz="1800" i="0" u="none" strike="noStrike" kern="1200" cap="none" spc="0" normalizeH="0" baseline="0" noProof="0" dirty="0">
                <a:ln>
                  <a:noFill/>
                </a:ln>
                <a:effectLst/>
                <a:uLnTx/>
                <a:uFillTx/>
                <a:latin typeface="Century Gothic" panose="020B0502020202020204"/>
                <a:ea typeface="+mn-ea"/>
                <a:cs typeface="+mn-cs"/>
              </a:rPr>
              <a:t>Lemmatization is applied to convert words into a form compatible with </a:t>
            </a:r>
            <a:r>
              <a:rPr kumimoji="0" lang="en-US" sz="1800" i="0" u="none" strike="noStrike" kern="1200" cap="none" spc="0" normalizeH="0" baseline="0" noProof="0" dirty="0" err="1">
                <a:ln>
                  <a:noFill/>
                </a:ln>
                <a:effectLst/>
                <a:uLnTx/>
                <a:uFillTx/>
                <a:latin typeface="Century Gothic" panose="020B0502020202020204"/>
                <a:ea typeface="+mn-ea"/>
                <a:cs typeface="+mn-cs"/>
              </a:rPr>
              <a:t>GloVe</a:t>
            </a:r>
            <a:r>
              <a:rPr kumimoji="0" lang="en-US" sz="1800" i="0" u="none" strike="noStrike" kern="1200" cap="none" spc="0" normalizeH="0" baseline="0" noProof="0" dirty="0">
                <a:ln>
                  <a:noFill/>
                </a:ln>
                <a:effectLst/>
                <a:uLnTx/>
                <a:uFillTx/>
                <a:latin typeface="Century Gothic" panose="020B0502020202020204"/>
                <a:ea typeface="+mn-ea"/>
                <a:cs typeface="+mn-cs"/>
              </a:rPr>
              <a:t> word embeddings</a:t>
            </a:r>
          </a:p>
          <a:p>
            <a:pPr marL="0" indent="0" algn="l">
              <a:buNone/>
            </a:pPr>
            <a:endParaRPr kumimoji="0" lang="en-US" sz="3600" b="1" i="0" u="none" strike="noStrike" kern="1200" cap="none" spc="0" normalizeH="0" baseline="0" noProof="0" dirty="0">
              <a:ln>
                <a:noFill/>
              </a:ln>
              <a:effectLst/>
              <a:uLnTx/>
              <a:uFillTx/>
              <a:latin typeface="Century Gothic" panose="020B0502020202020204"/>
              <a:ea typeface="+mn-ea"/>
              <a:cs typeface="+mn-cs"/>
            </a:endParaRPr>
          </a:p>
        </p:txBody>
      </p:sp>
      <p:pic>
        <p:nvPicPr>
          <p:cNvPr id="8" name="Picture 7">
            <a:extLst>
              <a:ext uri="{FF2B5EF4-FFF2-40B4-BE49-F238E27FC236}">
                <a16:creationId xmlns:a16="http://schemas.microsoft.com/office/drawing/2014/main" id="{E32F6059-F18E-4F88-A03C-356256510D27}"/>
              </a:ext>
            </a:extLst>
          </p:cNvPr>
          <p:cNvPicPr>
            <a:picLocks noChangeAspect="1"/>
          </p:cNvPicPr>
          <p:nvPr/>
        </p:nvPicPr>
        <p:blipFill rotWithShape="1">
          <a:blip r:embed="rId2"/>
          <a:srcRect l="8374" t="26796" r="71164" b="51198"/>
          <a:stretch/>
        </p:blipFill>
        <p:spPr>
          <a:xfrm>
            <a:off x="881194" y="3445147"/>
            <a:ext cx="3484123" cy="2107833"/>
          </a:xfrm>
          <a:prstGeom prst="rect">
            <a:avLst/>
          </a:prstGeom>
        </p:spPr>
      </p:pic>
      <p:pic>
        <p:nvPicPr>
          <p:cNvPr id="10" name="Picture 9">
            <a:extLst>
              <a:ext uri="{FF2B5EF4-FFF2-40B4-BE49-F238E27FC236}">
                <a16:creationId xmlns:a16="http://schemas.microsoft.com/office/drawing/2014/main" id="{B216A6CE-6E29-4C19-882B-1F5706B7DD3F}"/>
              </a:ext>
            </a:extLst>
          </p:cNvPr>
          <p:cNvPicPr>
            <a:picLocks noChangeAspect="1"/>
          </p:cNvPicPr>
          <p:nvPr/>
        </p:nvPicPr>
        <p:blipFill rotWithShape="1">
          <a:blip r:embed="rId2"/>
          <a:srcRect l="8374" t="51651" r="71310" b="26213"/>
          <a:stretch/>
        </p:blipFill>
        <p:spPr>
          <a:xfrm>
            <a:off x="5981053" y="3429000"/>
            <a:ext cx="3465440" cy="2123980"/>
          </a:xfrm>
          <a:prstGeom prst="rect">
            <a:avLst/>
          </a:prstGeom>
        </p:spPr>
      </p:pic>
      <p:sp>
        <p:nvSpPr>
          <p:cNvPr id="15" name="Arrow: Right 14">
            <a:extLst>
              <a:ext uri="{FF2B5EF4-FFF2-40B4-BE49-F238E27FC236}">
                <a16:creationId xmlns:a16="http://schemas.microsoft.com/office/drawing/2014/main" id="{0135D7ED-AB89-4CFC-A48B-F0612191E183}"/>
              </a:ext>
            </a:extLst>
          </p:cNvPr>
          <p:cNvSpPr/>
          <p:nvPr/>
        </p:nvSpPr>
        <p:spPr>
          <a:xfrm>
            <a:off x="4551748" y="4140322"/>
            <a:ext cx="1242874" cy="701336"/>
          </a:xfrm>
          <a:custGeom>
            <a:avLst/>
            <a:gdLst>
              <a:gd name="connsiteX0" fmla="*/ 0 w 1242874"/>
              <a:gd name="connsiteY0" fmla="*/ 175334 h 701336"/>
              <a:gd name="connsiteX1" fmla="*/ 437181 w 1242874"/>
              <a:gd name="connsiteY1" fmla="*/ 175334 h 701336"/>
              <a:gd name="connsiteX2" fmla="*/ 892206 w 1242874"/>
              <a:gd name="connsiteY2" fmla="*/ 175334 h 701336"/>
              <a:gd name="connsiteX3" fmla="*/ 892206 w 1242874"/>
              <a:gd name="connsiteY3" fmla="*/ 0 h 701336"/>
              <a:gd name="connsiteX4" fmla="*/ 1242874 w 1242874"/>
              <a:gd name="connsiteY4" fmla="*/ 350668 h 701336"/>
              <a:gd name="connsiteX5" fmla="*/ 892206 w 1242874"/>
              <a:gd name="connsiteY5" fmla="*/ 701336 h 701336"/>
              <a:gd name="connsiteX6" fmla="*/ 892206 w 1242874"/>
              <a:gd name="connsiteY6" fmla="*/ 526002 h 701336"/>
              <a:gd name="connsiteX7" fmla="*/ 446103 w 1242874"/>
              <a:gd name="connsiteY7" fmla="*/ 526002 h 701336"/>
              <a:gd name="connsiteX8" fmla="*/ 0 w 1242874"/>
              <a:gd name="connsiteY8" fmla="*/ 526002 h 701336"/>
              <a:gd name="connsiteX9" fmla="*/ 0 w 1242874"/>
              <a:gd name="connsiteY9" fmla="*/ 175334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2874" h="701336" fill="none" extrusionOk="0">
                <a:moveTo>
                  <a:pt x="0" y="175334"/>
                </a:moveTo>
                <a:cubicBezTo>
                  <a:pt x="108388" y="174797"/>
                  <a:pt x="326402" y="159776"/>
                  <a:pt x="437181" y="175334"/>
                </a:cubicBezTo>
                <a:cubicBezTo>
                  <a:pt x="547960" y="190892"/>
                  <a:pt x="692732" y="180247"/>
                  <a:pt x="892206" y="175334"/>
                </a:cubicBezTo>
                <a:cubicBezTo>
                  <a:pt x="886877" y="91709"/>
                  <a:pt x="887346" y="75530"/>
                  <a:pt x="892206" y="0"/>
                </a:cubicBezTo>
                <a:cubicBezTo>
                  <a:pt x="1049881" y="128935"/>
                  <a:pt x="1119760" y="225243"/>
                  <a:pt x="1242874" y="350668"/>
                </a:cubicBezTo>
                <a:cubicBezTo>
                  <a:pt x="1114992" y="507026"/>
                  <a:pt x="969840" y="598835"/>
                  <a:pt x="892206" y="701336"/>
                </a:cubicBezTo>
                <a:cubicBezTo>
                  <a:pt x="895709" y="665593"/>
                  <a:pt x="891507" y="585822"/>
                  <a:pt x="892206" y="526002"/>
                </a:cubicBezTo>
                <a:cubicBezTo>
                  <a:pt x="757122" y="522550"/>
                  <a:pt x="610219" y="509854"/>
                  <a:pt x="446103" y="526002"/>
                </a:cubicBezTo>
                <a:cubicBezTo>
                  <a:pt x="281987" y="542150"/>
                  <a:pt x="158906" y="516549"/>
                  <a:pt x="0" y="526002"/>
                </a:cubicBezTo>
                <a:cubicBezTo>
                  <a:pt x="2661" y="375502"/>
                  <a:pt x="-15270" y="269078"/>
                  <a:pt x="0" y="175334"/>
                </a:cubicBezTo>
                <a:close/>
              </a:path>
              <a:path w="1242874" h="701336" stroke="0" extrusionOk="0">
                <a:moveTo>
                  <a:pt x="0" y="175334"/>
                </a:moveTo>
                <a:cubicBezTo>
                  <a:pt x="121077" y="190444"/>
                  <a:pt x="238181" y="186481"/>
                  <a:pt x="463947" y="175334"/>
                </a:cubicBezTo>
                <a:cubicBezTo>
                  <a:pt x="689713" y="164187"/>
                  <a:pt x="688324" y="160975"/>
                  <a:pt x="892206" y="175334"/>
                </a:cubicBezTo>
                <a:cubicBezTo>
                  <a:pt x="895075" y="107772"/>
                  <a:pt x="900114" y="60167"/>
                  <a:pt x="892206" y="0"/>
                </a:cubicBezTo>
                <a:cubicBezTo>
                  <a:pt x="1002954" y="134977"/>
                  <a:pt x="1111023" y="222087"/>
                  <a:pt x="1242874" y="350668"/>
                </a:cubicBezTo>
                <a:cubicBezTo>
                  <a:pt x="1148434" y="443099"/>
                  <a:pt x="1026447" y="598506"/>
                  <a:pt x="892206" y="701336"/>
                </a:cubicBezTo>
                <a:cubicBezTo>
                  <a:pt x="897144" y="651824"/>
                  <a:pt x="886641" y="584743"/>
                  <a:pt x="892206" y="526002"/>
                </a:cubicBezTo>
                <a:cubicBezTo>
                  <a:pt x="742591" y="513603"/>
                  <a:pt x="553299" y="546230"/>
                  <a:pt x="446103" y="526002"/>
                </a:cubicBezTo>
                <a:cubicBezTo>
                  <a:pt x="338907" y="505774"/>
                  <a:pt x="191798" y="507422"/>
                  <a:pt x="0" y="526002"/>
                </a:cubicBezTo>
                <a:cubicBezTo>
                  <a:pt x="4823" y="442380"/>
                  <a:pt x="-6152" y="337935"/>
                  <a:pt x="0" y="175334"/>
                </a:cubicBezTo>
                <a:close/>
              </a:path>
            </a:pathLst>
          </a:custGeom>
          <a:solidFill>
            <a:srgbClr val="67D828"/>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1259051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Column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a:t>
            </a:r>
            <a:r>
              <a:rPr kumimoji="0" lang="en-US" sz="1800" i="0" u="none" strike="noStrike" kern="1200" cap="none" spc="0" normalizeH="0" baseline="0" noProof="0" dirty="0" err="1">
                <a:ln>
                  <a:noFill/>
                </a:ln>
                <a:effectLst/>
                <a:uLnTx/>
                <a:uFillTx/>
                <a:latin typeface="Century Gothic" panose="020B0502020202020204"/>
                <a:ea typeface="+mn-ea"/>
                <a:cs typeface="+mn-cs"/>
              </a:rPr>
              <a:t>colu</a:t>
            </a:r>
            <a:r>
              <a:rPr lang="en-US" sz="1800" dirty="0" err="1">
                <a:latin typeface="Century Gothic" panose="020B0502020202020204"/>
              </a:rPr>
              <a:t>mn</a:t>
            </a:r>
            <a:r>
              <a:rPr lang="en-US" sz="1800" dirty="0">
                <a:latin typeface="Century Gothic" panose="020B0502020202020204"/>
              </a:rPr>
              <a:t> transformer consists of two steps for processing the columns of the train / test sets:</a:t>
            </a: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r>
              <a:rPr lang="en-US" sz="1800" dirty="0">
                <a:latin typeface="Century Gothic" panose="020B0502020202020204"/>
              </a:rPr>
              <a:t>2</a:t>
            </a:r>
            <a:r>
              <a:rPr kumimoji="0" lang="en-US" sz="1800" i="0" u="none" strike="noStrike" kern="1200" cap="none" spc="0" normalizeH="0" baseline="0" noProof="0" dirty="0">
                <a:ln>
                  <a:noFill/>
                </a:ln>
                <a:effectLst/>
                <a:uLnTx/>
                <a:uFillTx/>
                <a:latin typeface="Century Gothic" panose="020B0502020202020204"/>
                <a:ea typeface="+mn-ea"/>
                <a:cs typeface="+mn-cs"/>
              </a:rPr>
              <a:t>) The genre transformer converts the genre column to a form suitable for classifier training</a:t>
            </a:r>
          </a:p>
          <a:p>
            <a:pPr lvl="1"/>
            <a:r>
              <a:rPr kumimoji="0" lang="en-US" sz="1800" i="0" u="none" strike="noStrike" kern="1200" cap="none" spc="0" normalizeH="0" baseline="0" noProof="0" dirty="0">
                <a:ln>
                  <a:noFill/>
                </a:ln>
                <a:effectLst/>
                <a:uLnTx/>
                <a:uFillTx/>
                <a:latin typeface="Century Gothic" panose="020B0502020202020204"/>
                <a:ea typeface="+mn-ea"/>
                <a:cs typeface="+mn-cs"/>
              </a:rPr>
              <a:t>Each list of genres is converted to a </a:t>
            </a:r>
            <a:r>
              <a:rPr lang="en-US" sz="1800" dirty="0">
                <a:latin typeface="Century Gothic" panose="020B0502020202020204"/>
              </a:rPr>
              <a:t>multi-hot binary representation</a:t>
            </a:r>
          </a:p>
          <a:p>
            <a:pPr lvl="1"/>
            <a:r>
              <a:rPr lang="en-US" sz="1800" dirty="0">
                <a:latin typeface="Century Gothic" panose="020B0502020202020204"/>
              </a:rPr>
              <a:t>The </a:t>
            </a:r>
            <a:r>
              <a:rPr lang="en-US" sz="1800" dirty="0" err="1">
                <a:latin typeface="Century Gothic" panose="020B0502020202020204"/>
              </a:rPr>
              <a:t>MultiLabelBinarizer</a:t>
            </a:r>
            <a:r>
              <a:rPr lang="en-US" sz="1800" dirty="0">
                <a:latin typeface="Century Gothic" panose="020B0502020202020204"/>
              </a:rPr>
              <a:t> is saved to file to be used again by the web server for converting model predictions to genres</a:t>
            </a:r>
          </a:p>
        </p:txBody>
      </p:sp>
      <p:pic>
        <p:nvPicPr>
          <p:cNvPr id="12" name="Picture 11">
            <a:extLst>
              <a:ext uri="{FF2B5EF4-FFF2-40B4-BE49-F238E27FC236}">
                <a16:creationId xmlns:a16="http://schemas.microsoft.com/office/drawing/2014/main" id="{8A7D83B4-AD21-4C49-8BCF-B54BE06A0491}"/>
              </a:ext>
            </a:extLst>
          </p:cNvPr>
          <p:cNvPicPr>
            <a:picLocks noChangeAspect="1"/>
          </p:cNvPicPr>
          <p:nvPr/>
        </p:nvPicPr>
        <p:blipFill rotWithShape="1">
          <a:blip r:embed="rId2"/>
          <a:srcRect l="8083" t="30938" r="80703" b="47055"/>
          <a:stretch/>
        </p:blipFill>
        <p:spPr>
          <a:xfrm>
            <a:off x="862144" y="2944760"/>
            <a:ext cx="1926456" cy="2126606"/>
          </a:xfrm>
          <a:prstGeom prst="rect">
            <a:avLst/>
          </a:prstGeom>
        </p:spPr>
      </p:pic>
      <p:pic>
        <p:nvPicPr>
          <p:cNvPr id="14" name="Picture 13">
            <a:extLst>
              <a:ext uri="{FF2B5EF4-FFF2-40B4-BE49-F238E27FC236}">
                <a16:creationId xmlns:a16="http://schemas.microsoft.com/office/drawing/2014/main" id="{48E80609-46D0-484F-BA72-F275306F660D}"/>
              </a:ext>
            </a:extLst>
          </p:cNvPr>
          <p:cNvPicPr>
            <a:picLocks noChangeAspect="1"/>
          </p:cNvPicPr>
          <p:nvPr/>
        </p:nvPicPr>
        <p:blipFill rotWithShape="1">
          <a:blip r:embed="rId2"/>
          <a:srcRect l="7938" t="55771" r="82572" b="21941"/>
          <a:stretch/>
        </p:blipFill>
        <p:spPr>
          <a:xfrm>
            <a:off x="4354028" y="2947386"/>
            <a:ext cx="1607845" cy="2123980"/>
          </a:xfrm>
          <a:prstGeom prst="rect">
            <a:avLst/>
          </a:prstGeom>
        </p:spPr>
      </p:pic>
      <p:sp>
        <p:nvSpPr>
          <p:cNvPr id="15" name="Arrow: Right 14">
            <a:extLst>
              <a:ext uri="{FF2B5EF4-FFF2-40B4-BE49-F238E27FC236}">
                <a16:creationId xmlns:a16="http://schemas.microsoft.com/office/drawing/2014/main" id="{0135D7ED-AB89-4CFC-A48B-F0612191E183}"/>
              </a:ext>
            </a:extLst>
          </p:cNvPr>
          <p:cNvSpPr/>
          <p:nvPr/>
        </p:nvSpPr>
        <p:spPr>
          <a:xfrm>
            <a:off x="2970228" y="3657395"/>
            <a:ext cx="1242874" cy="701336"/>
          </a:xfrm>
          <a:custGeom>
            <a:avLst/>
            <a:gdLst>
              <a:gd name="connsiteX0" fmla="*/ 0 w 1242874"/>
              <a:gd name="connsiteY0" fmla="*/ 175334 h 701336"/>
              <a:gd name="connsiteX1" fmla="*/ 437181 w 1242874"/>
              <a:gd name="connsiteY1" fmla="*/ 175334 h 701336"/>
              <a:gd name="connsiteX2" fmla="*/ 892206 w 1242874"/>
              <a:gd name="connsiteY2" fmla="*/ 175334 h 701336"/>
              <a:gd name="connsiteX3" fmla="*/ 892206 w 1242874"/>
              <a:gd name="connsiteY3" fmla="*/ 0 h 701336"/>
              <a:gd name="connsiteX4" fmla="*/ 1242874 w 1242874"/>
              <a:gd name="connsiteY4" fmla="*/ 350668 h 701336"/>
              <a:gd name="connsiteX5" fmla="*/ 892206 w 1242874"/>
              <a:gd name="connsiteY5" fmla="*/ 701336 h 701336"/>
              <a:gd name="connsiteX6" fmla="*/ 892206 w 1242874"/>
              <a:gd name="connsiteY6" fmla="*/ 526002 h 701336"/>
              <a:gd name="connsiteX7" fmla="*/ 446103 w 1242874"/>
              <a:gd name="connsiteY7" fmla="*/ 526002 h 701336"/>
              <a:gd name="connsiteX8" fmla="*/ 0 w 1242874"/>
              <a:gd name="connsiteY8" fmla="*/ 526002 h 701336"/>
              <a:gd name="connsiteX9" fmla="*/ 0 w 1242874"/>
              <a:gd name="connsiteY9" fmla="*/ 175334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2874" h="701336" fill="none" extrusionOk="0">
                <a:moveTo>
                  <a:pt x="0" y="175334"/>
                </a:moveTo>
                <a:cubicBezTo>
                  <a:pt x="108388" y="174797"/>
                  <a:pt x="326402" y="159776"/>
                  <a:pt x="437181" y="175334"/>
                </a:cubicBezTo>
                <a:cubicBezTo>
                  <a:pt x="547960" y="190892"/>
                  <a:pt x="692732" y="180247"/>
                  <a:pt x="892206" y="175334"/>
                </a:cubicBezTo>
                <a:cubicBezTo>
                  <a:pt x="886877" y="91709"/>
                  <a:pt x="887346" y="75530"/>
                  <a:pt x="892206" y="0"/>
                </a:cubicBezTo>
                <a:cubicBezTo>
                  <a:pt x="1049881" y="128935"/>
                  <a:pt x="1119760" y="225243"/>
                  <a:pt x="1242874" y="350668"/>
                </a:cubicBezTo>
                <a:cubicBezTo>
                  <a:pt x="1114992" y="507026"/>
                  <a:pt x="969840" y="598835"/>
                  <a:pt x="892206" y="701336"/>
                </a:cubicBezTo>
                <a:cubicBezTo>
                  <a:pt x="895709" y="665593"/>
                  <a:pt x="891507" y="585822"/>
                  <a:pt x="892206" y="526002"/>
                </a:cubicBezTo>
                <a:cubicBezTo>
                  <a:pt x="757122" y="522550"/>
                  <a:pt x="610219" y="509854"/>
                  <a:pt x="446103" y="526002"/>
                </a:cubicBezTo>
                <a:cubicBezTo>
                  <a:pt x="281987" y="542150"/>
                  <a:pt x="158906" y="516549"/>
                  <a:pt x="0" y="526002"/>
                </a:cubicBezTo>
                <a:cubicBezTo>
                  <a:pt x="2661" y="375502"/>
                  <a:pt x="-15270" y="269078"/>
                  <a:pt x="0" y="175334"/>
                </a:cubicBezTo>
                <a:close/>
              </a:path>
              <a:path w="1242874" h="701336" stroke="0" extrusionOk="0">
                <a:moveTo>
                  <a:pt x="0" y="175334"/>
                </a:moveTo>
                <a:cubicBezTo>
                  <a:pt x="121077" y="190444"/>
                  <a:pt x="238181" y="186481"/>
                  <a:pt x="463947" y="175334"/>
                </a:cubicBezTo>
                <a:cubicBezTo>
                  <a:pt x="689713" y="164187"/>
                  <a:pt x="688324" y="160975"/>
                  <a:pt x="892206" y="175334"/>
                </a:cubicBezTo>
                <a:cubicBezTo>
                  <a:pt x="895075" y="107772"/>
                  <a:pt x="900114" y="60167"/>
                  <a:pt x="892206" y="0"/>
                </a:cubicBezTo>
                <a:cubicBezTo>
                  <a:pt x="1002954" y="134977"/>
                  <a:pt x="1111023" y="222087"/>
                  <a:pt x="1242874" y="350668"/>
                </a:cubicBezTo>
                <a:cubicBezTo>
                  <a:pt x="1148434" y="443099"/>
                  <a:pt x="1026447" y="598506"/>
                  <a:pt x="892206" y="701336"/>
                </a:cubicBezTo>
                <a:cubicBezTo>
                  <a:pt x="897144" y="651824"/>
                  <a:pt x="886641" y="584743"/>
                  <a:pt x="892206" y="526002"/>
                </a:cubicBezTo>
                <a:cubicBezTo>
                  <a:pt x="742591" y="513603"/>
                  <a:pt x="553299" y="546230"/>
                  <a:pt x="446103" y="526002"/>
                </a:cubicBezTo>
                <a:cubicBezTo>
                  <a:pt x="338907" y="505774"/>
                  <a:pt x="191798" y="507422"/>
                  <a:pt x="0" y="526002"/>
                </a:cubicBezTo>
                <a:cubicBezTo>
                  <a:pt x="4823" y="442380"/>
                  <a:pt x="-6152" y="337935"/>
                  <a:pt x="0" y="175334"/>
                </a:cubicBezTo>
                <a:close/>
              </a:path>
            </a:pathLst>
          </a:custGeom>
          <a:solidFill>
            <a:srgbClr val="67D828"/>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730258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Post-processor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After calling the column transformer, columns are joined together again as a </a:t>
            </a:r>
            <a:r>
              <a:rPr kumimoji="0" lang="en-US" sz="1800" i="0" u="none" strike="noStrike" kern="1200" cap="none" spc="0" normalizeH="0" baseline="0" noProof="0" dirty="0" err="1">
                <a:ln>
                  <a:noFill/>
                </a:ln>
                <a:effectLst/>
                <a:uLnTx/>
                <a:uFillTx/>
                <a:latin typeface="Century Gothic" panose="020B0502020202020204"/>
                <a:ea typeface="+mn-ea"/>
                <a:cs typeface="+mn-cs"/>
              </a:rPr>
              <a:t>dataframe</a:t>
            </a:r>
            <a:r>
              <a:rPr kumimoji="0" lang="en-US" sz="1800" i="0" u="none" strike="noStrike" kern="1200" cap="none" spc="0" normalizeH="0" baseline="0" noProof="0" dirty="0">
                <a:ln>
                  <a:noFill/>
                </a:ln>
                <a:effectLst/>
                <a:uLnTx/>
                <a:uFillTx/>
                <a:latin typeface="Century Gothic" panose="020B0502020202020204"/>
                <a:ea typeface="+mn-ea"/>
                <a:cs typeface="+mn-cs"/>
              </a:rPr>
              <a:t>, and the post-processor transformer is called:</a:t>
            </a:r>
          </a:p>
          <a:p>
            <a:r>
              <a:rPr kumimoji="0" lang="en-US" sz="1800" i="0" u="none" strike="noStrike" kern="1200" cap="none" spc="0" normalizeH="0" baseline="0" noProof="0" dirty="0">
                <a:ln>
                  <a:noFill/>
                </a:ln>
                <a:effectLst/>
                <a:uLnTx/>
                <a:uFillTx/>
                <a:latin typeface="Century Gothic" panose="020B0502020202020204"/>
                <a:ea typeface="+mn-ea"/>
                <a:cs typeface="+mn-cs"/>
              </a:rPr>
              <a:t>Unsuitable samples are dropped that do not contain a minimum number of words due to stop word removal</a:t>
            </a:r>
          </a:p>
          <a:p>
            <a:r>
              <a:rPr lang="en-US" sz="1800" dirty="0" err="1">
                <a:latin typeface="Century Gothic" panose="020B0502020202020204"/>
              </a:rPr>
              <a:t>TorchText</a:t>
            </a:r>
            <a:r>
              <a:rPr lang="en-US" sz="1800" dirty="0">
                <a:latin typeface="Century Gothic" panose="020B0502020202020204"/>
              </a:rPr>
              <a:t> fields are constructed, and the data</a:t>
            </a:r>
            <a:r>
              <a:rPr kumimoji="0" lang="en-US" sz="1800" i="0" u="none" strike="noStrike" kern="1200" cap="none" spc="0" normalizeH="0" baseline="0" noProof="0" dirty="0">
                <a:ln>
                  <a:noFill/>
                </a:ln>
                <a:effectLst/>
                <a:uLnTx/>
                <a:uFillTx/>
                <a:latin typeface="Century Gothic" panose="020B0502020202020204"/>
                <a:ea typeface="+mn-ea"/>
                <a:cs typeface="+mn-cs"/>
              </a:rPr>
              <a:t> converted into a </a:t>
            </a:r>
            <a:r>
              <a:rPr kumimoji="0" lang="en-US" sz="1800" i="0" u="none" strike="noStrike" kern="1200" cap="none" spc="0" normalizeH="0" baseline="0" noProof="0" dirty="0" err="1">
                <a:ln>
                  <a:noFill/>
                </a:ln>
                <a:effectLst/>
                <a:uLnTx/>
                <a:uFillTx/>
                <a:latin typeface="Century Gothic" panose="020B0502020202020204"/>
                <a:ea typeface="+mn-ea"/>
                <a:cs typeface="+mn-cs"/>
              </a:rPr>
              <a:t>TorchText</a:t>
            </a:r>
            <a:r>
              <a:rPr kumimoji="0" lang="en-US" sz="1800" i="0" u="none" strike="noStrike" kern="1200" cap="none" spc="0" normalizeH="0" baseline="0" noProof="0" dirty="0">
                <a:ln>
                  <a:noFill/>
                </a:ln>
                <a:effectLst/>
                <a:uLnTx/>
                <a:uFillTx/>
                <a:latin typeface="Century Gothic" panose="020B0502020202020204"/>
                <a:ea typeface="+mn-ea"/>
                <a:cs typeface="+mn-cs"/>
              </a:rPr>
              <a:t> dataset so that the model knows how to handle each part of the data</a:t>
            </a:r>
          </a:p>
          <a:p>
            <a:r>
              <a:rPr lang="en-US" sz="1800" dirty="0">
                <a:latin typeface="Century Gothic" panose="020B0502020202020204"/>
              </a:rPr>
              <a:t>Some model parameters are returned such as the vocabulary size, number of classes, </a:t>
            </a:r>
            <a:r>
              <a:rPr lang="en-US" sz="1800" dirty="0" err="1">
                <a:latin typeface="Century Gothic" panose="020B0502020202020204"/>
              </a:rPr>
              <a:t>GloVe</a:t>
            </a:r>
            <a:r>
              <a:rPr lang="en-US" sz="1800" dirty="0">
                <a:latin typeface="Century Gothic" panose="020B0502020202020204"/>
              </a:rPr>
              <a:t> pre-trained word embeddings and padding and unknown token indexes</a:t>
            </a:r>
          </a:p>
        </p:txBody>
      </p:sp>
      <p:pic>
        <p:nvPicPr>
          <p:cNvPr id="6" name="Picture 5">
            <a:extLst>
              <a:ext uri="{FF2B5EF4-FFF2-40B4-BE49-F238E27FC236}">
                <a16:creationId xmlns:a16="http://schemas.microsoft.com/office/drawing/2014/main" id="{5FA012F8-9F6A-4FFB-8848-6EC1B165805B}"/>
              </a:ext>
            </a:extLst>
          </p:cNvPr>
          <p:cNvPicPr>
            <a:picLocks noChangeAspect="1"/>
          </p:cNvPicPr>
          <p:nvPr/>
        </p:nvPicPr>
        <p:blipFill rotWithShape="1">
          <a:blip r:embed="rId2"/>
          <a:srcRect l="8281" t="50972" r="67266" b="24444"/>
          <a:stretch/>
        </p:blipFill>
        <p:spPr>
          <a:xfrm>
            <a:off x="614494" y="3519401"/>
            <a:ext cx="4591050" cy="2596218"/>
          </a:xfrm>
          <a:prstGeom prst="rect">
            <a:avLst/>
          </a:prstGeom>
        </p:spPr>
      </p:pic>
    </p:spTree>
    <p:extLst>
      <p:ext uri="{BB962C8B-B14F-4D97-AF65-F5344CB8AC3E}">
        <p14:creationId xmlns:p14="http://schemas.microsoft.com/office/powerpoint/2010/main" val="366961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Model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final step is the model transformer.</a:t>
            </a: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Calling </a:t>
            </a:r>
            <a:r>
              <a:rPr kumimoji="0" lang="en-US" sz="1800" i="0" u="none" strike="noStrike" kern="1200" cap="none" spc="0" normalizeH="0" baseline="0" noProof="0" dirty="0" err="1">
                <a:ln>
                  <a:noFill/>
                </a:ln>
                <a:effectLst/>
                <a:uLnTx/>
                <a:uFillTx/>
                <a:latin typeface="Century Gothic" panose="020B0502020202020204"/>
                <a:ea typeface="+mn-ea"/>
                <a:cs typeface="+mn-cs"/>
              </a:rPr>
              <a:t>fit_transform</a:t>
            </a:r>
            <a:r>
              <a:rPr kumimoji="0" lang="en-US" sz="1800" i="0" u="none" strike="noStrike" kern="1200" cap="none" spc="0" normalizeH="0" baseline="0" noProof="0" dirty="0">
                <a:ln>
                  <a:noFill/>
                </a:ln>
                <a:effectLst/>
                <a:uLnTx/>
                <a:uFillTx/>
                <a:latin typeface="Century Gothic" panose="020B0502020202020204"/>
                <a:ea typeface="+mn-ea"/>
                <a:cs typeface="+mn-cs"/>
              </a:rPr>
              <a:t> on the pipeline with training data will:</a:t>
            </a:r>
          </a:p>
          <a:p>
            <a:r>
              <a:rPr kumimoji="0" lang="en-US" sz="1800" i="0" u="none" strike="noStrike" kern="1200" cap="none" spc="0" normalizeH="0" baseline="0" noProof="0" dirty="0">
                <a:ln>
                  <a:noFill/>
                </a:ln>
                <a:effectLst/>
                <a:uLnTx/>
                <a:uFillTx/>
                <a:latin typeface="Century Gothic" panose="020B0502020202020204"/>
                <a:ea typeface="+mn-ea"/>
                <a:cs typeface="+mn-cs"/>
              </a:rPr>
              <a:t>Split processed data into training and validation sets using k-fold cross validation</a:t>
            </a:r>
          </a:p>
          <a:p>
            <a:r>
              <a:rPr kumimoji="0" lang="en-US" sz="1800" i="0" u="none" strike="noStrike" kern="1200" cap="none" spc="0" normalizeH="0" baseline="0" noProof="0" dirty="0">
                <a:ln>
                  <a:noFill/>
                </a:ln>
                <a:effectLst/>
                <a:uLnTx/>
                <a:uFillTx/>
                <a:latin typeface="Century Gothic" panose="020B0502020202020204"/>
                <a:ea typeface="+mn-ea"/>
                <a:cs typeface="+mn-cs"/>
              </a:rPr>
              <a:t>Batch the data</a:t>
            </a:r>
          </a:p>
          <a:p>
            <a:r>
              <a:rPr kumimoji="0" lang="en-US" sz="1800" i="0" u="none" strike="noStrike" kern="1200" cap="none" spc="0" normalizeH="0" baseline="0" noProof="0" dirty="0">
                <a:ln>
                  <a:noFill/>
                </a:ln>
                <a:effectLst/>
                <a:uLnTx/>
                <a:uFillTx/>
                <a:latin typeface="Century Gothic" panose="020B0502020202020204"/>
                <a:ea typeface="+mn-ea"/>
                <a:cs typeface="+mn-cs"/>
              </a:rPr>
              <a:t>Create and train a new model</a:t>
            </a:r>
          </a:p>
        </p:txBody>
      </p:sp>
      <p:pic>
        <p:nvPicPr>
          <p:cNvPr id="7" name="Picture 6">
            <a:extLst>
              <a:ext uri="{FF2B5EF4-FFF2-40B4-BE49-F238E27FC236}">
                <a16:creationId xmlns:a16="http://schemas.microsoft.com/office/drawing/2014/main" id="{0AE0FCAF-7EB8-4F24-8CD1-C2BFB373049F}"/>
              </a:ext>
            </a:extLst>
          </p:cNvPr>
          <p:cNvPicPr>
            <a:picLocks noChangeAspect="1"/>
          </p:cNvPicPr>
          <p:nvPr/>
        </p:nvPicPr>
        <p:blipFill rotWithShape="1">
          <a:blip r:embed="rId2"/>
          <a:srcRect l="8439" t="47083" r="55312" b="36944"/>
          <a:stretch/>
        </p:blipFill>
        <p:spPr>
          <a:xfrm>
            <a:off x="395419" y="3048590"/>
            <a:ext cx="6072056" cy="1504929"/>
          </a:xfrm>
          <a:prstGeom prst="rect">
            <a:avLst/>
          </a:prstGeom>
        </p:spPr>
      </p:pic>
    </p:spTree>
    <p:extLst>
      <p:ext uri="{BB962C8B-B14F-4D97-AF65-F5344CB8AC3E}">
        <p14:creationId xmlns:p14="http://schemas.microsoft.com/office/powerpoint/2010/main" val="545149707"/>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Model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final step is the model transformer.</a:t>
            </a: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Calling predict on the pipeline with testing data will:</a:t>
            </a:r>
          </a:p>
          <a:p>
            <a:r>
              <a:rPr kumimoji="0" lang="en-US" sz="1800" i="0" u="none" strike="noStrike" kern="1200" cap="none" spc="0" normalizeH="0" baseline="0" noProof="0" dirty="0">
                <a:ln>
                  <a:noFill/>
                </a:ln>
                <a:effectLst/>
                <a:uLnTx/>
                <a:uFillTx/>
                <a:latin typeface="Century Gothic" panose="020B0502020202020204"/>
                <a:ea typeface="+mn-ea"/>
                <a:cs typeface="+mn-cs"/>
              </a:rPr>
              <a:t>Load the classifier from file</a:t>
            </a:r>
          </a:p>
          <a:p>
            <a:r>
              <a:rPr lang="en-US" sz="1800" dirty="0">
                <a:latin typeface="Century Gothic" panose="020B0502020202020204"/>
              </a:rPr>
              <a:t>Batch the processed test data</a:t>
            </a:r>
          </a:p>
          <a:p>
            <a:r>
              <a:rPr lang="en-US" sz="1800" dirty="0">
                <a:latin typeface="Century Gothic" panose="020B0502020202020204"/>
              </a:rPr>
              <a:t>Test the model and return results</a:t>
            </a:r>
          </a:p>
        </p:txBody>
      </p:sp>
      <p:pic>
        <p:nvPicPr>
          <p:cNvPr id="6" name="Picture 5">
            <a:extLst>
              <a:ext uri="{FF2B5EF4-FFF2-40B4-BE49-F238E27FC236}">
                <a16:creationId xmlns:a16="http://schemas.microsoft.com/office/drawing/2014/main" id="{6A9C9115-31E8-4363-B89C-13F0B7B13280}"/>
              </a:ext>
            </a:extLst>
          </p:cNvPr>
          <p:cNvPicPr>
            <a:picLocks noChangeAspect="1"/>
          </p:cNvPicPr>
          <p:nvPr/>
        </p:nvPicPr>
        <p:blipFill rotWithShape="1">
          <a:blip r:embed="rId2"/>
          <a:srcRect l="8308" t="50875" r="62902" b="45280"/>
          <a:stretch/>
        </p:blipFill>
        <p:spPr>
          <a:xfrm>
            <a:off x="395419" y="3233888"/>
            <a:ext cx="5195756" cy="390224"/>
          </a:xfrm>
          <a:prstGeom prst="rect">
            <a:avLst/>
          </a:prstGeom>
        </p:spPr>
      </p:pic>
    </p:spTree>
    <p:extLst>
      <p:ext uri="{BB962C8B-B14F-4D97-AF65-F5344CB8AC3E}">
        <p14:creationId xmlns:p14="http://schemas.microsoft.com/office/powerpoint/2010/main" val="335392273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2">
            <a:extLst>
              <a:ext uri="{FF2B5EF4-FFF2-40B4-BE49-F238E27FC236}">
                <a16:creationId xmlns:a16="http://schemas.microsoft.com/office/drawing/2014/main" id="{0CB02BB0-B403-4ED4-944A-0E6CDD1C685B}"/>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Selecting the Best Model Architecture</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lang="en-US" sz="1800" dirty="0">
                <a:latin typeface="Century Gothic" panose="020B0502020202020204"/>
              </a:rPr>
              <a:t>To select the architecture to deploy, we compared models from the individual coursework.</a:t>
            </a:r>
          </a:p>
          <a:p>
            <a:pPr marL="0" indent="0" algn="l">
              <a:buNone/>
            </a:pPr>
            <a:r>
              <a:rPr lang="en-US" sz="1800" dirty="0">
                <a:latin typeface="Century Gothic" panose="020B0502020202020204"/>
              </a:rPr>
              <a:t>Across the group, we covered: CNN, LSTM, transformers, SVM and One-vs-Rest classifiers.</a:t>
            </a:r>
          </a:p>
          <a:p>
            <a:pPr marL="0" indent="0" algn="l">
              <a:buNone/>
            </a:pPr>
            <a:r>
              <a:rPr lang="en-US" sz="1800" dirty="0">
                <a:latin typeface="Century Gothic" panose="020B0502020202020204"/>
              </a:rPr>
              <a:t>LSTM and transformer worked best with word embeddings so were compared further.</a:t>
            </a:r>
          </a:p>
          <a:p>
            <a:pPr marL="0" indent="0" algn="l">
              <a:buNone/>
            </a:pPr>
            <a:r>
              <a:rPr lang="en-US" sz="1800" dirty="0">
                <a:latin typeface="Century Gothic" panose="020B0502020202020204"/>
              </a:rPr>
              <a:t>Using the same test data and pre-processing, the transformer got 23.8% test accuracy, compared to the LSTM’s 27%.</a:t>
            </a:r>
          </a:p>
          <a:p>
            <a:pPr marL="0" indent="0" algn="l">
              <a:buNone/>
            </a:pPr>
            <a:r>
              <a:rPr lang="en-US" sz="1800" dirty="0">
                <a:latin typeface="Century Gothic" panose="020B0502020202020204"/>
              </a:rPr>
              <a:t>Therefore, the LSTM was selected to include in the pipeline.</a:t>
            </a:r>
          </a:p>
        </p:txBody>
      </p:sp>
      <p:sp>
        <p:nvSpPr>
          <p:cNvPr id="10" name="Rectangle 9">
            <a:extLst>
              <a:ext uri="{FF2B5EF4-FFF2-40B4-BE49-F238E27FC236}">
                <a16:creationId xmlns:a16="http://schemas.microsoft.com/office/drawing/2014/main" id="{DF143F52-D0D4-433B-8A51-EC8C5684D37F}"/>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11" name="Subtitle 2">
            <a:extLst>
              <a:ext uri="{FF2B5EF4-FFF2-40B4-BE49-F238E27FC236}">
                <a16:creationId xmlns:a16="http://schemas.microsoft.com/office/drawing/2014/main" id="{E3DC1C0E-863C-4794-9BEE-0CC223F8ACB6}"/>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188541563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ubtitle 2">
            <a:extLst>
              <a:ext uri="{FF2B5EF4-FFF2-40B4-BE49-F238E27FC236}">
                <a16:creationId xmlns:a16="http://schemas.microsoft.com/office/drawing/2014/main" id="{81E80408-5B29-4BB5-A442-571B7377D48E}"/>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Sample Distribution</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lang="en-US" sz="1800" dirty="0">
                <a:latin typeface="Century Gothic" panose="020B0502020202020204"/>
              </a:rPr>
              <a:t>An issue we discovered were that not all genres have many samples and so some sample had to be removed.</a:t>
            </a:r>
          </a:p>
          <a:p>
            <a:pPr marL="0" indent="0" algn="l">
              <a:buNone/>
            </a:pPr>
            <a:r>
              <a:rPr lang="en-US" sz="1800" dirty="0">
                <a:latin typeface="Century Gothic" panose="020B0502020202020204"/>
              </a:rPr>
              <a:t>However, this still left a bad distribution that caused the model to be good at predicting the most common genres drama and comedy, but rarely predicting rarer ones such as romance or crime.</a:t>
            </a:r>
          </a:p>
        </p:txBody>
      </p:sp>
      <p:sp>
        <p:nvSpPr>
          <p:cNvPr id="6" name="Rectangle 5">
            <a:extLst>
              <a:ext uri="{FF2B5EF4-FFF2-40B4-BE49-F238E27FC236}">
                <a16:creationId xmlns:a16="http://schemas.microsoft.com/office/drawing/2014/main" id="{45159CA8-B98C-43FB-88AA-0271DF6A6BE6}"/>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9" name="Subtitle 2">
            <a:extLst>
              <a:ext uri="{FF2B5EF4-FFF2-40B4-BE49-F238E27FC236}">
                <a16:creationId xmlns:a16="http://schemas.microsoft.com/office/drawing/2014/main" id="{244EAD6C-F9CE-43FD-9654-06670064EC1E}"/>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grpSp>
        <p:nvGrpSpPr>
          <p:cNvPr id="4" name="Group 3">
            <a:extLst>
              <a:ext uri="{FF2B5EF4-FFF2-40B4-BE49-F238E27FC236}">
                <a16:creationId xmlns:a16="http://schemas.microsoft.com/office/drawing/2014/main" id="{6A67EDD7-59BA-448F-9232-A70AF436F2D5}"/>
              </a:ext>
            </a:extLst>
          </p:cNvPr>
          <p:cNvGrpSpPr/>
          <p:nvPr/>
        </p:nvGrpSpPr>
        <p:grpSpPr>
          <a:xfrm>
            <a:off x="249503" y="3429001"/>
            <a:ext cx="11606855" cy="2843472"/>
            <a:chOff x="373790" y="3429001"/>
            <a:chExt cx="11606855" cy="2843472"/>
          </a:xfrm>
        </p:grpSpPr>
        <p:pic>
          <p:nvPicPr>
            <p:cNvPr id="5" name="Picture 4">
              <a:extLst>
                <a:ext uri="{FF2B5EF4-FFF2-40B4-BE49-F238E27FC236}">
                  <a16:creationId xmlns:a16="http://schemas.microsoft.com/office/drawing/2014/main" id="{4A1890D8-6906-4A34-8510-6524BD381853}"/>
                </a:ext>
              </a:extLst>
            </p:cNvPr>
            <p:cNvPicPr>
              <a:picLocks noChangeAspect="1"/>
            </p:cNvPicPr>
            <p:nvPr/>
          </p:nvPicPr>
          <p:blipFill rotWithShape="1">
            <a:blip r:embed="rId3"/>
            <a:srcRect l="39651" t="56330" r="38537" b="5753"/>
            <a:stretch/>
          </p:blipFill>
          <p:spPr>
            <a:xfrm>
              <a:off x="9672144" y="3689045"/>
              <a:ext cx="2308501" cy="2257303"/>
            </a:xfrm>
            <a:prstGeom prst="rect">
              <a:avLst/>
            </a:prstGeom>
          </p:spPr>
        </p:pic>
        <p:pic>
          <p:nvPicPr>
            <p:cNvPr id="12" name="Picture 11">
              <a:extLst>
                <a:ext uri="{FF2B5EF4-FFF2-40B4-BE49-F238E27FC236}">
                  <a16:creationId xmlns:a16="http://schemas.microsoft.com/office/drawing/2014/main" id="{73BA3830-E4C0-47D3-B2B8-1AFF6183B838}"/>
                </a:ext>
              </a:extLst>
            </p:cNvPr>
            <p:cNvPicPr>
              <a:picLocks noChangeAspect="1"/>
            </p:cNvPicPr>
            <p:nvPr/>
          </p:nvPicPr>
          <p:blipFill rotWithShape="1">
            <a:blip r:embed="rId4"/>
            <a:srcRect l="40069" t="34156" r="34957" b="24018"/>
            <a:stretch/>
          </p:blipFill>
          <p:spPr>
            <a:xfrm>
              <a:off x="1452515" y="3689045"/>
              <a:ext cx="2578485" cy="2429106"/>
            </a:xfrm>
            <a:prstGeom prst="rect">
              <a:avLst/>
            </a:prstGeom>
          </p:spPr>
        </p:pic>
        <p:sp>
          <p:nvSpPr>
            <p:cNvPr id="13" name="Arrow: Right 12">
              <a:extLst>
                <a:ext uri="{FF2B5EF4-FFF2-40B4-BE49-F238E27FC236}">
                  <a16:creationId xmlns:a16="http://schemas.microsoft.com/office/drawing/2014/main" id="{044570AB-0867-4158-8ED1-176295025F29}"/>
                </a:ext>
              </a:extLst>
            </p:cNvPr>
            <p:cNvSpPr/>
            <p:nvPr/>
          </p:nvSpPr>
          <p:spPr>
            <a:xfrm>
              <a:off x="4146249" y="4368302"/>
              <a:ext cx="1182584" cy="667315"/>
            </a:xfrm>
            <a:custGeom>
              <a:avLst/>
              <a:gdLst>
                <a:gd name="connsiteX0" fmla="*/ 0 w 1182584"/>
                <a:gd name="connsiteY0" fmla="*/ 166829 h 667315"/>
                <a:gd name="connsiteX1" fmla="*/ 415974 w 1182584"/>
                <a:gd name="connsiteY1" fmla="*/ 166829 h 667315"/>
                <a:gd name="connsiteX2" fmla="*/ 848927 w 1182584"/>
                <a:gd name="connsiteY2" fmla="*/ 166829 h 667315"/>
                <a:gd name="connsiteX3" fmla="*/ 848927 w 1182584"/>
                <a:gd name="connsiteY3" fmla="*/ 0 h 667315"/>
                <a:gd name="connsiteX4" fmla="*/ 1182584 w 1182584"/>
                <a:gd name="connsiteY4" fmla="*/ 333658 h 667315"/>
                <a:gd name="connsiteX5" fmla="*/ 848927 w 1182584"/>
                <a:gd name="connsiteY5" fmla="*/ 667315 h 667315"/>
                <a:gd name="connsiteX6" fmla="*/ 848927 w 1182584"/>
                <a:gd name="connsiteY6" fmla="*/ 500486 h 667315"/>
                <a:gd name="connsiteX7" fmla="*/ 424464 w 1182584"/>
                <a:gd name="connsiteY7" fmla="*/ 500486 h 667315"/>
                <a:gd name="connsiteX8" fmla="*/ 0 w 1182584"/>
                <a:gd name="connsiteY8" fmla="*/ 500486 h 667315"/>
                <a:gd name="connsiteX9" fmla="*/ 0 w 1182584"/>
                <a:gd name="connsiteY9" fmla="*/ 166829 h 667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2584" h="667315" fill="none" extrusionOk="0">
                  <a:moveTo>
                    <a:pt x="0" y="166829"/>
                  </a:moveTo>
                  <a:cubicBezTo>
                    <a:pt x="143269" y="160041"/>
                    <a:pt x="318124" y="167681"/>
                    <a:pt x="415974" y="166829"/>
                  </a:cubicBezTo>
                  <a:cubicBezTo>
                    <a:pt x="513824" y="165977"/>
                    <a:pt x="754397" y="181621"/>
                    <a:pt x="848927" y="166829"/>
                  </a:cubicBezTo>
                  <a:cubicBezTo>
                    <a:pt x="846861" y="118799"/>
                    <a:pt x="847712" y="76228"/>
                    <a:pt x="848927" y="0"/>
                  </a:cubicBezTo>
                  <a:cubicBezTo>
                    <a:pt x="926037" y="99449"/>
                    <a:pt x="1030326" y="157281"/>
                    <a:pt x="1182584" y="333658"/>
                  </a:cubicBezTo>
                  <a:cubicBezTo>
                    <a:pt x="1056952" y="467365"/>
                    <a:pt x="999682" y="525713"/>
                    <a:pt x="848927" y="667315"/>
                  </a:cubicBezTo>
                  <a:cubicBezTo>
                    <a:pt x="845632" y="613957"/>
                    <a:pt x="852664" y="535725"/>
                    <a:pt x="848927" y="500486"/>
                  </a:cubicBezTo>
                  <a:cubicBezTo>
                    <a:pt x="670179" y="519006"/>
                    <a:pt x="588601" y="482867"/>
                    <a:pt x="424464" y="500486"/>
                  </a:cubicBezTo>
                  <a:cubicBezTo>
                    <a:pt x="260327" y="518105"/>
                    <a:pt x="105767" y="517218"/>
                    <a:pt x="0" y="500486"/>
                  </a:cubicBezTo>
                  <a:cubicBezTo>
                    <a:pt x="-10184" y="360645"/>
                    <a:pt x="470" y="237534"/>
                    <a:pt x="0" y="166829"/>
                  </a:cubicBezTo>
                  <a:close/>
                </a:path>
                <a:path w="1182584" h="667315" stroke="0" extrusionOk="0">
                  <a:moveTo>
                    <a:pt x="0" y="166829"/>
                  </a:moveTo>
                  <a:cubicBezTo>
                    <a:pt x="131478" y="157125"/>
                    <a:pt x="337446" y="165346"/>
                    <a:pt x="441442" y="166829"/>
                  </a:cubicBezTo>
                  <a:cubicBezTo>
                    <a:pt x="545438" y="168312"/>
                    <a:pt x="735575" y="169314"/>
                    <a:pt x="848927" y="166829"/>
                  </a:cubicBezTo>
                  <a:cubicBezTo>
                    <a:pt x="847283" y="104983"/>
                    <a:pt x="855086" y="51689"/>
                    <a:pt x="848927" y="0"/>
                  </a:cubicBezTo>
                  <a:cubicBezTo>
                    <a:pt x="982955" y="148674"/>
                    <a:pt x="1076967" y="208146"/>
                    <a:pt x="1182584" y="333658"/>
                  </a:cubicBezTo>
                  <a:cubicBezTo>
                    <a:pt x="1022137" y="486865"/>
                    <a:pt x="909641" y="579025"/>
                    <a:pt x="848927" y="667315"/>
                  </a:cubicBezTo>
                  <a:cubicBezTo>
                    <a:pt x="850239" y="626994"/>
                    <a:pt x="846308" y="537993"/>
                    <a:pt x="848927" y="500486"/>
                  </a:cubicBezTo>
                  <a:cubicBezTo>
                    <a:pt x="736147" y="484997"/>
                    <a:pt x="521404" y="504969"/>
                    <a:pt x="424464" y="500486"/>
                  </a:cubicBezTo>
                  <a:cubicBezTo>
                    <a:pt x="327524" y="496003"/>
                    <a:pt x="199849" y="487201"/>
                    <a:pt x="0" y="500486"/>
                  </a:cubicBezTo>
                  <a:cubicBezTo>
                    <a:pt x="506" y="392733"/>
                    <a:pt x="2558" y="275554"/>
                    <a:pt x="0" y="166829"/>
                  </a:cubicBezTo>
                  <a:close/>
                </a:path>
              </a:pathLst>
            </a:custGeom>
            <a:solidFill>
              <a:srgbClr val="EB5D05"/>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 name="Picture 14">
              <a:extLst>
                <a:ext uri="{FF2B5EF4-FFF2-40B4-BE49-F238E27FC236}">
                  <a16:creationId xmlns:a16="http://schemas.microsoft.com/office/drawing/2014/main" id="{5B26C7D8-DA9D-4631-9D2E-CA72E02949A9}"/>
                </a:ext>
              </a:extLst>
            </p:cNvPr>
            <p:cNvPicPr>
              <a:picLocks noChangeAspect="1"/>
            </p:cNvPicPr>
            <p:nvPr/>
          </p:nvPicPr>
          <p:blipFill rotWithShape="1">
            <a:blip r:embed="rId5"/>
            <a:srcRect l="39636" t="54417" r="38308" b="7698"/>
            <a:stretch/>
          </p:blipFill>
          <p:spPr>
            <a:xfrm>
              <a:off x="5629651" y="3671076"/>
              <a:ext cx="2308501" cy="2230436"/>
            </a:xfrm>
            <a:prstGeom prst="rect">
              <a:avLst/>
            </a:prstGeom>
          </p:spPr>
        </p:pic>
        <p:pic>
          <p:nvPicPr>
            <p:cNvPr id="7" name="Picture 6">
              <a:extLst>
                <a:ext uri="{FF2B5EF4-FFF2-40B4-BE49-F238E27FC236}">
                  <a16:creationId xmlns:a16="http://schemas.microsoft.com/office/drawing/2014/main" id="{CB3C3359-71B9-4367-82C1-D9961BCA24C7}"/>
                </a:ext>
              </a:extLst>
            </p:cNvPr>
            <p:cNvPicPr>
              <a:picLocks noChangeAspect="1"/>
            </p:cNvPicPr>
            <p:nvPr/>
          </p:nvPicPr>
          <p:blipFill rotWithShape="1">
            <a:blip r:embed="rId5"/>
            <a:srcRect l="8251" t="31342" r="85293" b="55315"/>
            <a:stretch/>
          </p:blipFill>
          <p:spPr>
            <a:xfrm>
              <a:off x="4964026" y="5296283"/>
              <a:ext cx="768231" cy="893068"/>
            </a:xfrm>
            <a:prstGeom prst="rect">
              <a:avLst/>
            </a:prstGeom>
          </p:spPr>
        </p:pic>
        <p:pic>
          <p:nvPicPr>
            <p:cNvPr id="16" name="Picture 15">
              <a:extLst>
                <a:ext uri="{FF2B5EF4-FFF2-40B4-BE49-F238E27FC236}">
                  <a16:creationId xmlns:a16="http://schemas.microsoft.com/office/drawing/2014/main" id="{96E11C2C-731A-4B56-A897-0A28C3B6FE5E}"/>
                </a:ext>
              </a:extLst>
            </p:cNvPr>
            <p:cNvPicPr>
              <a:picLocks noChangeAspect="1"/>
            </p:cNvPicPr>
            <p:nvPr/>
          </p:nvPicPr>
          <p:blipFill rotWithShape="1">
            <a:blip r:embed="rId3"/>
            <a:srcRect l="8322" t="33453" r="85071" b="53877"/>
            <a:stretch/>
          </p:blipFill>
          <p:spPr>
            <a:xfrm>
              <a:off x="9026709" y="5327581"/>
              <a:ext cx="770925" cy="831576"/>
            </a:xfrm>
            <a:prstGeom prst="rect">
              <a:avLst/>
            </a:prstGeom>
          </p:spPr>
        </p:pic>
        <p:sp>
          <p:nvSpPr>
            <p:cNvPr id="17" name="Arrow: Right 16">
              <a:extLst>
                <a:ext uri="{FF2B5EF4-FFF2-40B4-BE49-F238E27FC236}">
                  <a16:creationId xmlns:a16="http://schemas.microsoft.com/office/drawing/2014/main" id="{29FDB91D-C2E7-4B3E-BE15-567E867E5830}"/>
                </a:ext>
              </a:extLst>
            </p:cNvPr>
            <p:cNvSpPr/>
            <p:nvPr/>
          </p:nvSpPr>
          <p:spPr>
            <a:xfrm>
              <a:off x="8179693" y="4368302"/>
              <a:ext cx="1182584" cy="667315"/>
            </a:xfrm>
            <a:custGeom>
              <a:avLst/>
              <a:gdLst>
                <a:gd name="connsiteX0" fmla="*/ 0 w 1182584"/>
                <a:gd name="connsiteY0" fmla="*/ 166829 h 667315"/>
                <a:gd name="connsiteX1" fmla="*/ 415974 w 1182584"/>
                <a:gd name="connsiteY1" fmla="*/ 166829 h 667315"/>
                <a:gd name="connsiteX2" fmla="*/ 848927 w 1182584"/>
                <a:gd name="connsiteY2" fmla="*/ 166829 h 667315"/>
                <a:gd name="connsiteX3" fmla="*/ 848927 w 1182584"/>
                <a:gd name="connsiteY3" fmla="*/ 0 h 667315"/>
                <a:gd name="connsiteX4" fmla="*/ 1182584 w 1182584"/>
                <a:gd name="connsiteY4" fmla="*/ 333658 h 667315"/>
                <a:gd name="connsiteX5" fmla="*/ 848927 w 1182584"/>
                <a:gd name="connsiteY5" fmla="*/ 667315 h 667315"/>
                <a:gd name="connsiteX6" fmla="*/ 848927 w 1182584"/>
                <a:gd name="connsiteY6" fmla="*/ 500486 h 667315"/>
                <a:gd name="connsiteX7" fmla="*/ 424464 w 1182584"/>
                <a:gd name="connsiteY7" fmla="*/ 500486 h 667315"/>
                <a:gd name="connsiteX8" fmla="*/ 0 w 1182584"/>
                <a:gd name="connsiteY8" fmla="*/ 500486 h 667315"/>
                <a:gd name="connsiteX9" fmla="*/ 0 w 1182584"/>
                <a:gd name="connsiteY9" fmla="*/ 166829 h 667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2584" h="667315" fill="none" extrusionOk="0">
                  <a:moveTo>
                    <a:pt x="0" y="166829"/>
                  </a:moveTo>
                  <a:cubicBezTo>
                    <a:pt x="143269" y="160041"/>
                    <a:pt x="318124" y="167681"/>
                    <a:pt x="415974" y="166829"/>
                  </a:cubicBezTo>
                  <a:cubicBezTo>
                    <a:pt x="513824" y="165977"/>
                    <a:pt x="754397" y="181621"/>
                    <a:pt x="848927" y="166829"/>
                  </a:cubicBezTo>
                  <a:cubicBezTo>
                    <a:pt x="846861" y="118799"/>
                    <a:pt x="847712" y="76228"/>
                    <a:pt x="848927" y="0"/>
                  </a:cubicBezTo>
                  <a:cubicBezTo>
                    <a:pt x="926037" y="99449"/>
                    <a:pt x="1030326" y="157281"/>
                    <a:pt x="1182584" y="333658"/>
                  </a:cubicBezTo>
                  <a:cubicBezTo>
                    <a:pt x="1056952" y="467365"/>
                    <a:pt x="999682" y="525713"/>
                    <a:pt x="848927" y="667315"/>
                  </a:cubicBezTo>
                  <a:cubicBezTo>
                    <a:pt x="845632" y="613957"/>
                    <a:pt x="852664" y="535725"/>
                    <a:pt x="848927" y="500486"/>
                  </a:cubicBezTo>
                  <a:cubicBezTo>
                    <a:pt x="670179" y="519006"/>
                    <a:pt x="588601" y="482867"/>
                    <a:pt x="424464" y="500486"/>
                  </a:cubicBezTo>
                  <a:cubicBezTo>
                    <a:pt x="260327" y="518105"/>
                    <a:pt x="105767" y="517218"/>
                    <a:pt x="0" y="500486"/>
                  </a:cubicBezTo>
                  <a:cubicBezTo>
                    <a:pt x="-10184" y="360645"/>
                    <a:pt x="470" y="237534"/>
                    <a:pt x="0" y="166829"/>
                  </a:cubicBezTo>
                  <a:close/>
                </a:path>
                <a:path w="1182584" h="667315" stroke="0" extrusionOk="0">
                  <a:moveTo>
                    <a:pt x="0" y="166829"/>
                  </a:moveTo>
                  <a:cubicBezTo>
                    <a:pt x="131478" y="157125"/>
                    <a:pt x="337446" y="165346"/>
                    <a:pt x="441442" y="166829"/>
                  </a:cubicBezTo>
                  <a:cubicBezTo>
                    <a:pt x="545438" y="168312"/>
                    <a:pt x="735575" y="169314"/>
                    <a:pt x="848927" y="166829"/>
                  </a:cubicBezTo>
                  <a:cubicBezTo>
                    <a:pt x="847283" y="104983"/>
                    <a:pt x="855086" y="51689"/>
                    <a:pt x="848927" y="0"/>
                  </a:cubicBezTo>
                  <a:cubicBezTo>
                    <a:pt x="982955" y="148674"/>
                    <a:pt x="1076967" y="208146"/>
                    <a:pt x="1182584" y="333658"/>
                  </a:cubicBezTo>
                  <a:cubicBezTo>
                    <a:pt x="1022137" y="486865"/>
                    <a:pt x="909641" y="579025"/>
                    <a:pt x="848927" y="667315"/>
                  </a:cubicBezTo>
                  <a:cubicBezTo>
                    <a:pt x="850239" y="626994"/>
                    <a:pt x="846308" y="537993"/>
                    <a:pt x="848927" y="500486"/>
                  </a:cubicBezTo>
                  <a:cubicBezTo>
                    <a:pt x="736147" y="484997"/>
                    <a:pt x="521404" y="504969"/>
                    <a:pt x="424464" y="500486"/>
                  </a:cubicBezTo>
                  <a:cubicBezTo>
                    <a:pt x="327524" y="496003"/>
                    <a:pt x="199849" y="487201"/>
                    <a:pt x="0" y="500486"/>
                  </a:cubicBezTo>
                  <a:cubicBezTo>
                    <a:pt x="506" y="392733"/>
                    <a:pt x="2558" y="275554"/>
                    <a:pt x="0" y="166829"/>
                  </a:cubicBezTo>
                  <a:close/>
                </a:path>
              </a:pathLst>
            </a:custGeom>
            <a:solidFill>
              <a:srgbClr val="EB5D05"/>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a:extLst>
                <a:ext uri="{FF2B5EF4-FFF2-40B4-BE49-F238E27FC236}">
                  <a16:creationId xmlns:a16="http://schemas.microsoft.com/office/drawing/2014/main" id="{A233EC35-7042-438D-B149-A1316317D22D}"/>
                </a:ext>
              </a:extLst>
            </p:cNvPr>
            <p:cNvPicPr>
              <a:picLocks noChangeAspect="1"/>
            </p:cNvPicPr>
            <p:nvPr/>
          </p:nvPicPr>
          <p:blipFill rotWithShape="1">
            <a:blip r:embed="rId6"/>
            <a:srcRect l="8010" t="32104" r="84035" b="23048"/>
            <a:stretch/>
          </p:blipFill>
          <p:spPr>
            <a:xfrm>
              <a:off x="373790" y="3429001"/>
              <a:ext cx="896659" cy="2843472"/>
            </a:xfrm>
            <a:prstGeom prst="rect">
              <a:avLst/>
            </a:prstGeom>
          </p:spPr>
        </p:pic>
      </p:grpSp>
    </p:spTree>
    <p:extLst>
      <p:ext uri="{BB962C8B-B14F-4D97-AF65-F5344CB8AC3E}">
        <p14:creationId xmlns:p14="http://schemas.microsoft.com/office/powerpoint/2010/main" val="1793871815"/>
      </p:ext>
    </p:extLst>
  </p:cSld>
  <p:clrMapOvr>
    <a:masterClrMapping/>
  </p:clrMapOvr>
  <p:transition spd="slow">
    <p:push dir="u"/>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1295</TotalTime>
  <Words>1182</Words>
  <Application>Microsoft Office PowerPoint</Application>
  <PresentationFormat>Widescreen</PresentationFormat>
  <Paragraphs>165</Paragraphs>
  <Slides>17</Slides>
  <Notes>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17</vt:i4>
      </vt:variant>
    </vt:vector>
  </HeadingPairs>
  <TitlesOfParts>
    <vt:vector size="23" baseType="lpstr">
      <vt:lpstr>Arial</vt:lpstr>
      <vt:lpstr>Calibri</vt:lpstr>
      <vt:lpstr>Calibri Light</vt:lpstr>
      <vt:lpstr>Century Gothic</vt:lpstr>
      <vt:lpstr>Office Theme</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IMDb Genre Predictor</dc:title>
  <dc:creator>Tom Wilson</dc:creator>
  <cp:lastModifiedBy>Tom Wilson</cp:lastModifiedBy>
  <cp:revision>138</cp:revision>
  <dcterms:created xsi:type="dcterms:W3CDTF">2021-05-20T10:29:39Z</dcterms:created>
  <dcterms:modified xsi:type="dcterms:W3CDTF">2021-05-23T17:03:46Z</dcterms:modified>
</cp:coreProperties>
</file>

<file path=docProps/thumbnail.jpeg>
</file>